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0" r:id="rId1"/>
  </p:sldMasterIdLst>
  <p:notesMasterIdLst>
    <p:notesMasterId r:id="rId31"/>
  </p:notesMasterIdLst>
  <p:handoutMasterIdLst>
    <p:handoutMasterId r:id="rId32"/>
  </p:handoutMasterIdLst>
  <p:sldIdLst>
    <p:sldId id="256" r:id="rId2"/>
    <p:sldId id="271" r:id="rId3"/>
    <p:sldId id="261" r:id="rId4"/>
    <p:sldId id="258" r:id="rId5"/>
    <p:sldId id="257" r:id="rId6"/>
    <p:sldId id="274" r:id="rId7"/>
    <p:sldId id="275" r:id="rId8"/>
    <p:sldId id="276" r:id="rId9"/>
    <p:sldId id="277" r:id="rId10"/>
    <p:sldId id="260" r:id="rId11"/>
    <p:sldId id="263" r:id="rId12"/>
    <p:sldId id="270" r:id="rId13"/>
    <p:sldId id="279" r:id="rId14"/>
    <p:sldId id="282" r:id="rId15"/>
    <p:sldId id="283" r:id="rId16"/>
    <p:sldId id="281" r:id="rId17"/>
    <p:sldId id="272" r:id="rId18"/>
    <p:sldId id="284" r:id="rId19"/>
    <p:sldId id="268" r:id="rId20"/>
    <p:sldId id="285" r:id="rId21"/>
    <p:sldId id="290" r:id="rId22"/>
    <p:sldId id="287" r:id="rId23"/>
    <p:sldId id="288" r:id="rId24"/>
    <p:sldId id="269" r:id="rId25"/>
    <p:sldId id="289" r:id="rId26"/>
    <p:sldId id="266" r:id="rId27"/>
    <p:sldId id="278" r:id="rId28"/>
    <p:sldId id="265" r:id="rId29"/>
    <p:sldId id="264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36" autoAdjust="0"/>
    <p:restoredTop sz="96416" autoAdjust="0"/>
  </p:normalViewPr>
  <p:slideViewPr>
    <p:cSldViewPr snapToGrid="0" showGuides="1">
      <p:cViewPr varScale="1">
        <p:scale>
          <a:sx n="108" d="100"/>
          <a:sy n="108" d="100"/>
        </p:scale>
        <p:origin x="708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5" d="100"/>
          <a:sy n="85" d="100"/>
        </p:scale>
        <p:origin x="380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7939A65E-4A87-492D-80EB-C08C089BC2D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A2F2D9E6-DB74-414F-B6EF-B62FA1BC006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BEAAAA-9176-43C2-BED4-C6D6B7807C13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771A3BE-B6DA-40F0-8554-56ED4BFF0BC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D9A1718-7E9D-4270-87B9-AB52DD0F7C3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20CF7E-D83D-4C16-BAF9-20B2A345077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0090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3E4ED7-0D96-4E48-A149-04CF5C19FD1E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E4F431-6B59-493A-B515-8EF66429157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473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E4F431-6B59-493A-B515-8EF66429157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8386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E4F431-6B59-493A-B515-8EF66429157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5448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E4F431-6B59-493A-B515-8EF66429157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9652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E4F431-6B59-493A-B515-8EF66429157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7921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E4F431-6B59-493A-B515-8EF66429157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6326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E4F431-6B59-493A-B515-8EF66429157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5226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E4F431-6B59-493A-B515-8EF66429157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5680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E4F431-6B59-493A-B515-8EF66429157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9271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E4F431-6B59-493A-B515-8EF66429157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9499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E4F431-6B59-493A-B515-8EF66429157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7824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E4F431-6B59-493A-B515-8EF66429157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545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10515600" cy="2387600"/>
          </a:xfrm>
        </p:spPr>
        <p:txBody>
          <a:bodyPr anchor="b">
            <a:normAutofit/>
          </a:bodyPr>
          <a:lstStyle>
            <a:lvl1pPr algn="l">
              <a:defRPr sz="5400" b="1">
                <a:latin typeface="+mn-lt"/>
              </a:defRPr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199" y="3602038"/>
            <a:ext cx="10515599" cy="1655762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19th, 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Modular Multi-Language analysis in LiSA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47260-40CB-45AE-8B45-B7FEDFEA1F4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454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lang="en-US" sz="54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19th, 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Modular Multi-Language analysis in LiSA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47260-40CB-45AE-8B45-B7FEDFEA1F4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99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 b="1">
                <a:latin typeface="+mn-lt"/>
              </a:defRPr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it-IT" sz="32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19th, 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Modular Multi-Language analysis in LiSA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47260-40CB-45AE-8B45-B7FEDFEA1F4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870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lang="en-US" sz="54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19th, 2022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Modular Multi-Language analysis in LiSA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47260-40CB-45AE-8B45-B7FEDFEA1F4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205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4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19th, 2022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Modular Multi-Language analysis in LiSA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47260-40CB-45AE-8B45-B7FEDFEA1F4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622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4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19th, 2022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Modular Multi-Language analysis in LiSA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47260-40CB-45AE-8B45-B7FEDFEA1F4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694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19th, 2022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Modular Multi-Language analysis in LiSA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47260-40CB-45AE-8B45-B7FEDFEA1F4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158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Autofit/>
          </a:bodyPr>
          <a:lstStyle>
            <a:lvl1pPr>
              <a:defRPr lang="en-US" sz="32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19th, 2022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Modular Multi-Language analysis in LiSA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47260-40CB-45AE-8B45-B7FEDFEA1F4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5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19th, 2022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Modular Multi-Language analysis in LiSA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47260-40CB-45AE-8B45-B7FEDFEA1F4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172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January 19th, 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Modular Multi-Language analysis in LiSA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47260-40CB-45AE-8B45-B7FEDFEA1F4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073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5400" b="1" kern="1200" dirty="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sv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sv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1.sv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hyperlink" Target="https://github.com/UniVE-SSV/lisa-joycar-example" TargetMode="External"/><Relationship Id="rId4" Type="http://schemas.openxmlformats.org/officeDocument/2006/relationships/image" Target="../media/image5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UniVE-SSV/lisa" TargetMode="External"/><Relationship Id="rId2" Type="http://schemas.openxmlformats.org/officeDocument/2006/relationships/hyperlink" Target="mailto:luca.negrini@unive.it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unive-ssv.github.io/lisa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1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AD21891-5921-4682-99CB-8B670B387C7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Modular Multi-Language </a:t>
            </a:r>
            <a:br>
              <a:rPr lang="en-US" dirty="0"/>
            </a:br>
            <a:r>
              <a:rPr lang="en-US" dirty="0"/>
              <a:t>Analysis in LiSA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92FBCE90-B655-43E3-B252-D9C2F488DBC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Luca Negrini</a:t>
            </a:r>
          </a:p>
          <a:p>
            <a:r>
              <a:rPr lang="en-US" dirty="0"/>
              <a:t>January 19</a:t>
            </a:r>
            <a:r>
              <a:rPr lang="en-US" baseline="30000" dirty="0"/>
              <a:t>th</a:t>
            </a:r>
            <a:r>
              <a:rPr lang="en-US" dirty="0"/>
              <a:t>, 2022</a:t>
            </a:r>
          </a:p>
        </p:txBody>
      </p:sp>
    </p:spTree>
    <p:extLst>
      <p:ext uri="{BB962C8B-B14F-4D97-AF65-F5344CB8AC3E}">
        <p14:creationId xmlns:p14="http://schemas.microsoft.com/office/powerpoint/2010/main" val="15983262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417561E-D337-4F46-BACC-75264FCF1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Multi-language analysis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D69FBF7-1C3A-494E-895F-0B1A31FBA4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Goal: single analysis of a whole program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Requirements:</a:t>
            </a:r>
          </a:p>
          <a:p>
            <a:r>
              <a:rPr lang="en-US" sz="2800" dirty="0">
                <a:solidFill>
                  <a:schemeClr val="tx1"/>
                </a:solidFill>
              </a:rPr>
              <a:t>Different semantics for the same construct</a:t>
            </a:r>
          </a:p>
          <a:p>
            <a:r>
              <a:rPr lang="en-US" dirty="0"/>
              <a:t>No assumptions on the execution model</a:t>
            </a: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/>
              <a:t>Nice to have:</a:t>
            </a:r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dirty="0">
                <a:solidFill>
                  <a:schemeClr val="tx1"/>
                </a:solidFill>
              </a:rPr>
              <a:t>Modular structure: no need to reimplement from scratch when changing context</a:t>
            </a:r>
          </a:p>
          <a:p>
            <a:r>
              <a:rPr lang="en-US" sz="2800" dirty="0">
                <a:solidFill>
                  <a:schemeClr val="tx1"/>
                </a:solidFill>
              </a:rPr>
              <a:t>Easy to use and extend: for research and teaching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2C60CE79-0944-40A2-84B3-F4D3B366F3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19th, 2022</a:t>
            </a:r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2B330A62-BFA3-48E1-8776-6055D95C2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Modular Multi-Language analysis in LiSA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F4FE2B02-79C3-4D59-97DB-5B4C41DE7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47260-40CB-45AE-8B45-B7FEDFEA1F4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8675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417561E-D337-4F46-BACC-75264FCF1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3"/>
                </a:solidFill>
              </a:rPr>
              <a:t>LiSA</a:t>
            </a:r>
            <a:r>
              <a:rPr lang="en-US" dirty="0"/>
              <a:t>, a </a:t>
            </a:r>
            <a:r>
              <a:rPr lang="en-US" dirty="0">
                <a:solidFill>
                  <a:schemeClr val="accent3"/>
                </a:solidFill>
              </a:rPr>
              <a:t>Li</a:t>
            </a:r>
            <a:r>
              <a:rPr lang="en-US" dirty="0"/>
              <a:t>brary for </a:t>
            </a:r>
            <a:r>
              <a:rPr lang="en-US" dirty="0">
                <a:solidFill>
                  <a:schemeClr val="accent3"/>
                </a:solidFill>
              </a:rPr>
              <a:t>S</a:t>
            </a:r>
            <a:r>
              <a:rPr lang="en-US" dirty="0"/>
              <a:t>tatic </a:t>
            </a:r>
            <a:r>
              <a:rPr lang="en-US" dirty="0">
                <a:solidFill>
                  <a:schemeClr val="accent3"/>
                </a:solidFill>
              </a:rPr>
              <a:t>A</a:t>
            </a:r>
            <a:r>
              <a:rPr lang="en-US" dirty="0"/>
              <a:t>nalysis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D69FBF7-1C3A-494E-895F-0B1A31FBA4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solidFill>
                  <a:schemeClr val="tx1"/>
                </a:solidFill>
              </a:rPr>
              <a:t>Library written in Java</a:t>
            </a:r>
          </a:p>
          <a:p>
            <a:r>
              <a:rPr lang="en-US" sz="2800" dirty="0">
                <a:solidFill>
                  <a:schemeClr val="tx1"/>
                </a:solidFill>
              </a:rPr>
              <a:t>Based on an extensible CFG representation</a:t>
            </a:r>
          </a:p>
          <a:p>
            <a:pPr lvl="1"/>
            <a:r>
              <a:rPr lang="en-US" dirty="0"/>
              <a:t>Received as inputs: no knowledge of source languages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cs typeface="Lucida Sans Typewriter" panose="020B0602040502020304" pitchFamily="33" charset="0"/>
              </a:rPr>
              <a:t>Get rid of the syntax for control flow</a:t>
            </a:r>
          </a:p>
          <a:p>
            <a:pPr lvl="1"/>
            <a:r>
              <a:rPr lang="en-US" dirty="0">
                <a:cs typeface="Lucida Sans Typewriter" panose="020B0602040502020304" pitchFamily="33" charset="0"/>
              </a:rPr>
              <a:t>Extensible: node instances are not fixed</a:t>
            </a:r>
          </a:p>
          <a:p>
            <a:r>
              <a:rPr lang="en-US" dirty="0">
                <a:cs typeface="Lucida Sans Typewriter" panose="020B0602040502020304" pitchFamily="33" charset="0"/>
              </a:rPr>
              <a:t>Statements (CFG nodes) are language specific!</a:t>
            </a:r>
          </a:p>
          <a:p>
            <a:pPr lvl="1"/>
            <a:r>
              <a:rPr lang="en-US" dirty="0">
                <a:cs typeface="Lucida Sans Typewriter" panose="020B0602040502020304" pitchFamily="33" charset="0"/>
              </a:rPr>
              <a:t>Each node over-approximates the semantics of its language</a:t>
            </a:r>
          </a:p>
          <a:p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FCC77523-EEC6-4A17-8C2E-B512B277A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19th, 2022</a:t>
            </a:r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F8686DD-9944-4B65-9079-203A58F4D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Modular Multi-Language analysis in LiSA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849E06F6-4C89-40B6-9DED-95B5F8031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47260-40CB-45AE-8B45-B7FEDFEA1F4E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8288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417561E-D337-4F46-BACC-75264FCF1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Well defined semantics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D69FBF7-1C3A-494E-895F-0B1A31FBA4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3100" dirty="0" err="1">
                <a:latin typeface="Consolas" panose="020B0609020204030204" pitchFamily="49" charset="0"/>
                <a:cs typeface="Lucida Sans Typewriter" panose="020B0602040502020304" pitchFamily="33" charset="0"/>
              </a:rPr>
              <a:t>JavaArrayAccess.semantics</a:t>
            </a:r>
            <a:r>
              <a:rPr lang="en-US" sz="3100" dirty="0">
                <a:latin typeface="Consolas" panose="020B0609020204030204" pitchFamily="49" charset="0"/>
                <a:cs typeface="Lucida Sans Typewriter" panose="020B0602040502020304" pitchFamily="33" charset="0"/>
              </a:rPr>
              <a:t>() {</a:t>
            </a:r>
          </a:p>
          <a:p>
            <a:pPr marL="0" indent="0">
              <a:buNone/>
            </a:pPr>
            <a:r>
              <a:rPr lang="en-US" sz="3100" dirty="0">
                <a:latin typeface="Consolas" panose="020B0609020204030204" pitchFamily="49" charset="0"/>
                <a:cs typeface="Lucida Sans Typewriter" panose="020B0602040502020304" pitchFamily="33" charset="0"/>
              </a:rPr>
              <a:t>  </a:t>
            </a:r>
            <a:r>
              <a:rPr lang="en-US" sz="3100" b="1" dirty="0">
                <a:latin typeface="Consolas" panose="020B0609020204030204" pitchFamily="49" charset="0"/>
                <a:cs typeface="Lucida Sans Typewriter" panose="020B0602040502020304" pitchFamily="33" charset="0"/>
              </a:rPr>
              <a:t>if</a:t>
            </a:r>
            <a:r>
              <a:rPr lang="en-US" sz="3100" dirty="0">
                <a:latin typeface="Consolas" panose="020B0609020204030204" pitchFamily="49" charset="0"/>
                <a:cs typeface="Lucida Sans Typewriter" panose="020B0602040502020304" pitchFamily="33" charset="0"/>
              </a:rPr>
              <a:t> index &lt; 0 </a:t>
            </a:r>
            <a:r>
              <a:rPr lang="en-US" sz="3100" b="1" dirty="0">
                <a:latin typeface="Consolas" panose="020B0609020204030204" pitchFamily="49" charset="0"/>
                <a:cs typeface="Lucida Sans Typewriter" panose="020B0602040502020304" pitchFamily="33" charset="0"/>
              </a:rPr>
              <a:t>or</a:t>
            </a:r>
            <a:r>
              <a:rPr lang="en-US" sz="3100" dirty="0">
                <a:latin typeface="Consolas" panose="020B0609020204030204" pitchFamily="49" charset="0"/>
                <a:cs typeface="Lucida Sans Typewriter" panose="020B0602040502020304" pitchFamily="33" charset="0"/>
              </a:rPr>
              <a:t> index &gt; </a:t>
            </a:r>
            <a:r>
              <a:rPr lang="en-US" sz="3100" b="1" dirty="0" err="1">
                <a:latin typeface="Consolas" panose="020B0609020204030204" pitchFamily="49" charset="0"/>
                <a:cs typeface="Lucida Sans Typewriter" panose="020B0602040502020304" pitchFamily="33" charset="0"/>
              </a:rPr>
              <a:t>len</a:t>
            </a:r>
            <a:r>
              <a:rPr lang="en-US" sz="3100" dirty="0">
                <a:latin typeface="Consolas" panose="020B0609020204030204" pitchFamily="49" charset="0"/>
                <a:cs typeface="Lucida Sans Typewriter" panose="020B0602040502020304" pitchFamily="33" charset="0"/>
              </a:rPr>
              <a:t>(receiver) </a:t>
            </a:r>
            <a:r>
              <a:rPr lang="en-US" sz="3100" b="1" dirty="0">
                <a:latin typeface="Consolas" panose="020B0609020204030204" pitchFamily="49" charset="0"/>
                <a:cs typeface="Lucida Sans Typewriter" panose="020B0602040502020304" pitchFamily="33" charset="0"/>
              </a:rPr>
              <a:t>then</a:t>
            </a:r>
            <a:r>
              <a:rPr lang="en-US" sz="3100" dirty="0">
                <a:latin typeface="Consolas" panose="020B0609020204030204" pitchFamily="49" charset="0"/>
                <a:cs typeface="Lucida Sans Typewriter" panose="020B0602040502020304" pitchFamily="33" charset="0"/>
              </a:rPr>
              <a:t> </a:t>
            </a:r>
            <a:r>
              <a:rPr lang="en-US" sz="3100" b="1" dirty="0">
                <a:latin typeface="Consolas" panose="020B0609020204030204" pitchFamily="49" charset="0"/>
                <a:cs typeface="Lucida Sans Typewriter" panose="020B0602040502020304" pitchFamily="33" charset="0"/>
              </a:rPr>
              <a:t>return</a:t>
            </a:r>
            <a:r>
              <a:rPr lang="en-US" sz="3100" dirty="0">
                <a:latin typeface="Consolas" panose="020B0609020204030204" pitchFamily="49" charset="0"/>
                <a:cs typeface="Lucida Sans Typewriter" panose="020B0602040502020304" pitchFamily="33" charset="0"/>
              </a:rPr>
              <a:t> bottom</a:t>
            </a:r>
          </a:p>
          <a:p>
            <a:pPr marL="0" indent="0">
              <a:buNone/>
            </a:pPr>
            <a:r>
              <a:rPr lang="en-US" sz="3100" dirty="0">
                <a:latin typeface="Consolas" panose="020B0609020204030204" pitchFamily="49" charset="0"/>
                <a:cs typeface="Lucida Sans Typewriter" panose="020B0602040502020304" pitchFamily="33" charset="0"/>
              </a:rPr>
              <a:t>  </a:t>
            </a:r>
            <a:r>
              <a:rPr lang="en-US" sz="3100" b="1" dirty="0">
                <a:latin typeface="Consolas" panose="020B0609020204030204" pitchFamily="49" charset="0"/>
                <a:cs typeface="Lucida Sans Typewriter" panose="020B0602040502020304" pitchFamily="33" charset="0"/>
              </a:rPr>
              <a:t>return</a:t>
            </a:r>
            <a:r>
              <a:rPr lang="en-US" sz="3100" dirty="0">
                <a:latin typeface="Consolas" panose="020B0609020204030204" pitchFamily="49" charset="0"/>
                <a:cs typeface="Lucida Sans Typewriter" panose="020B0602040502020304" pitchFamily="33" charset="0"/>
              </a:rPr>
              <a:t> entry state but with accessed element on stack</a:t>
            </a:r>
          </a:p>
          <a:p>
            <a:pPr marL="0" indent="0">
              <a:buNone/>
            </a:pPr>
            <a:r>
              <a:rPr lang="en-US" sz="3100" dirty="0">
                <a:latin typeface="Consolas" panose="020B0609020204030204" pitchFamily="49" charset="0"/>
                <a:cs typeface="Lucida Sans Typewriter" panose="020B0602040502020304" pitchFamily="33" charset="0"/>
              </a:rPr>
              <a:t>}</a:t>
            </a:r>
          </a:p>
          <a:p>
            <a:pPr marL="0" indent="0">
              <a:buNone/>
            </a:pPr>
            <a:endParaRPr lang="en-US" sz="3100" dirty="0">
              <a:latin typeface="Consolas" panose="020B0609020204030204" pitchFamily="49" charset="0"/>
              <a:cs typeface="Lucida Sans Typewriter" panose="020B0602040502020304" pitchFamily="33" charset="0"/>
            </a:endParaRPr>
          </a:p>
          <a:p>
            <a:pPr marL="0" indent="0">
              <a:buNone/>
            </a:pPr>
            <a:endParaRPr lang="en-US" sz="3100" dirty="0">
              <a:latin typeface="Consolas" panose="020B0609020204030204" pitchFamily="49" charset="0"/>
              <a:cs typeface="Lucida Sans Typewriter" panose="020B0602040502020304" pitchFamily="33" charset="0"/>
            </a:endParaRPr>
          </a:p>
          <a:p>
            <a:pPr marL="0" indent="0">
              <a:buNone/>
            </a:pPr>
            <a:r>
              <a:rPr lang="en-US" sz="3100" dirty="0" err="1">
                <a:latin typeface="Consolas" panose="020B0609020204030204" pitchFamily="49" charset="0"/>
                <a:cs typeface="Lucida Sans Typewriter" panose="020B0602040502020304" pitchFamily="33" charset="0"/>
              </a:rPr>
              <a:t>PythonArrayAccess.semantics</a:t>
            </a:r>
            <a:r>
              <a:rPr lang="en-US" sz="3100" dirty="0">
                <a:latin typeface="Consolas" panose="020B0609020204030204" pitchFamily="49" charset="0"/>
                <a:cs typeface="Lucida Sans Typewriter" panose="020B0602040502020304" pitchFamily="33" charset="0"/>
              </a:rPr>
              <a:t>() {</a:t>
            </a:r>
          </a:p>
          <a:p>
            <a:pPr marL="0" indent="0">
              <a:buNone/>
            </a:pPr>
            <a:r>
              <a:rPr lang="en-US" sz="3100" dirty="0">
                <a:latin typeface="Consolas" panose="020B0609020204030204" pitchFamily="49" charset="0"/>
                <a:cs typeface="Lucida Sans Typewriter" panose="020B0602040502020304" pitchFamily="33" charset="0"/>
              </a:rPr>
              <a:t>  </a:t>
            </a:r>
            <a:r>
              <a:rPr lang="en-US" sz="3100" b="1" dirty="0">
                <a:latin typeface="Consolas" panose="020B0609020204030204" pitchFamily="49" charset="0"/>
                <a:cs typeface="Lucida Sans Typewriter" panose="020B0602040502020304" pitchFamily="33" charset="0"/>
              </a:rPr>
              <a:t>if</a:t>
            </a:r>
            <a:r>
              <a:rPr lang="en-US" sz="3100" dirty="0">
                <a:latin typeface="Consolas" panose="020B0609020204030204" pitchFamily="49" charset="0"/>
                <a:cs typeface="Lucida Sans Typewriter" panose="020B0602040502020304" pitchFamily="33" charset="0"/>
              </a:rPr>
              <a:t> index &lt; 0 </a:t>
            </a:r>
            <a:r>
              <a:rPr lang="en-US" sz="3100" b="1" dirty="0">
                <a:latin typeface="Consolas" panose="020B0609020204030204" pitchFamily="49" charset="0"/>
                <a:cs typeface="Lucida Sans Typewriter" panose="020B0602040502020304" pitchFamily="33" charset="0"/>
              </a:rPr>
              <a:t>then</a:t>
            </a:r>
            <a:r>
              <a:rPr lang="en-US" sz="3100" dirty="0">
                <a:latin typeface="Consolas" panose="020B0609020204030204" pitchFamily="49" charset="0"/>
                <a:cs typeface="Lucida Sans Typewriter" panose="020B0602040502020304" pitchFamily="33" charset="0"/>
              </a:rPr>
              <a:t> index = </a:t>
            </a:r>
            <a:r>
              <a:rPr lang="en-US" sz="3100" b="1" dirty="0" err="1">
                <a:latin typeface="Consolas" panose="020B0609020204030204" pitchFamily="49" charset="0"/>
                <a:cs typeface="Lucida Sans Typewriter" panose="020B0602040502020304" pitchFamily="33" charset="0"/>
              </a:rPr>
              <a:t>len</a:t>
            </a:r>
            <a:r>
              <a:rPr lang="en-US" sz="3100" dirty="0">
                <a:latin typeface="Consolas" panose="020B0609020204030204" pitchFamily="49" charset="0"/>
                <a:cs typeface="Lucida Sans Typewriter" panose="020B0602040502020304" pitchFamily="33" charset="0"/>
              </a:rPr>
              <a:t>(receiver) - index</a:t>
            </a:r>
          </a:p>
          <a:p>
            <a:pPr marL="0" indent="0">
              <a:buNone/>
            </a:pPr>
            <a:r>
              <a:rPr lang="en-US" sz="3100" dirty="0">
                <a:latin typeface="Consolas" panose="020B0609020204030204" pitchFamily="49" charset="0"/>
                <a:cs typeface="Lucida Sans Typewriter" panose="020B0602040502020304" pitchFamily="33" charset="0"/>
              </a:rPr>
              <a:t>  </a:t>
            </a:r>
            <a:r>
              <a:rPr lang="en-US" sz="3100" b="1" dirty="0">
                <a:latin typeface="Consolas" panose="020B0609020204030204" pitchFamily="49" charset="0"/>
                <a:cs typeface="Lucida Sans Typewriter" panose="020B0602040502020304" pitchFamily="33" charset="0"/>
              </a:rPr>
              <a:t>if</a:t>
            </a:r>
            <a:r>
              <a:rPr lang="en-US" sz="3100" dirty="0">
                <a:latin typeface="Consolas" panose="020B0609020204030204" pitchFamily="49" charset="0"/>
                <a:cs typeface="Lucida Sans Typewriter" panose="020B0602040502020304" pitchFamily="33" charset="0"/>
              </a:rPr>
              <a:t> index &lt; 0 </a:t>
            </a:r>
            <a:r>
              <a:rPr lang="en-US" sz="3100" b="1" dirty="0">
                <a:latin typeface="Consolas" panose="020B0609020204030204" pitchFamily="49" charset="0"/>
                <a:cs typeface="Lucida Sans Typewriter" panose="020B0602040502020304" pitchFamily="33" charset="0"/>
              </a:rPr>
              <a:t>or</a:t>
            </a:r>
            <a:r>
              <a:rPr lang="en-US" sz="3100" dirty="0">
                <a:latin typeface="Consolas" panose="020B0609020204030204" pitchFamily="49" charset="0"/>
                <a:cs typeface="Lucida Sans Typewriter" panose="020B0602040502020304" pitchFamily="33" charset="0"/>
              </a:rPr>
              <a:t> index &gt; </a:t>
            </a:r>
            <a:r>
              <a:rPr lang="en-US" sz="3100" b="1" dirty="0" err="1">
                <a:latin typeface="Consolas" panose="020B0609020204030204" pitchFamily="49" charset="0"/>
                <a:cs typeface="Lucida Sans Typewriter" panose="020B0602040502020304" pitchFamily="33" charset="0"/>
              </a:rPr>
              <a:t>len</a:t>
            </a:r>
            <a:r>
              <a:rPr lang="en-US" sz="3100" dirty="0">
                <a:latin typeface="Consolas" panose="020B0609020204030204" pitchFamily="49" charset="0"/>
                <a:cs typeface="Lucida Sans Typewriter" panose="020B0602040502020304" pitchFamily="33" charset="0"/>
              </a:rPr>
              <a:t>(receiver) </a:t>
            </a:r>
            <a:r>
              <a:rPr lang="en-US" sz="3100" b="1" dirty="0">
                <a:latin typeface="Consolas" panose="020B0609020204030204" pitchFamily="49" charset="0"/>
                <a:cs typeface="Lucida Sans Typewriter" panose="020B0602040502020304" pitchFamily="33" charset="0"/>
              </a:rPr>
              <a:t>then</a:t>
            </a:r>
            <a:r>
              <a:rPr lang="en-US" sz="3100" dirty="0">
                <a:latin typeface="Consolas" panose="020B0609020204030204" pitchFamily="49" charset="0"/>
                <a:cs typeface="Lucida Sans Typewriter" panose="020B0602040502020304" pitchFamily="33" charset="0"/>
              </a:rPr>
              <a:t> </a:t>
            </a:r>
            <a:r>
              <a:rPr lang="en-US" sz="3100" b="1" dirty="0">
                <a:latin typeface="Consolas" panose="020B0609020204030204" pitchFamily="49" charset="0"/>
                <a:cs typeface="Lucida Sans Typewriter" panose="020B0602040502020304" pitchFamily="33" charset="0"/>
              </a:rPr>
              <a:t>return</a:t>
            </a:r>
            <a:r>
              <a:rPr lang="en-US" sz="3100" dirty="0">
                <a:latin typeface="Consolas" panose="020B0609020204030204" pitchFamily="49" charset="0"/>
                <a:cs typeface="Lucida Sans Typewriter" panose="020B0602040502020304" pitchFamily="33" charset="0"/>
              </a:rPr>
              <a:t> bottom</a:t>
            </a:r>
          </a:p>
          <a:p>
            <a:pPr marL="0" indent="0">
              <a:buNone/>
            </a:pPr>
            <a:r>
              <a:rPr lang="en-US" sz="3100" dirty="0">
                <a:latin typeface="Consolas" panose="020B0609020204030204" pitchFamily="49" charset="0"/>
                <a:cs typeface="Lucida Sans Typewriter" panose="020B0602040502020304" pitchFamily="33" charset="0"/>
              </a:rPr>
              <a:t>  </a:t>
            </a:r>
            <a:r>
              <a:rPr lang="en-US" sz="3100" b="1" dirty="0">
                <a:latin typeface="Consolas" panose="020B0609020204030204" pitchFamily="49" charset="0"/>
                <a:cs typeface="Lucida Sans Typewriter" panose="020B0602040502020304" pitchFamily="33" charset="0"/>
              </a:rPr>
              <a:t>return</a:t>
            </a:r>
            <a:r>
              <a:rPr lang="en-US" sz="3100" dirty="0">
                <a:latin typeface="Consolas" panose="020B0609020204030204" pitchFamily="49" charset="0"/>
                <a:cs typeface="Lucida Sans Typewriter" panose="020B0602040502020304" pitchFamily="33" charset="0"/>
              </a:rPr>
              <a:t> entry state but with accessed element on stack</a:t>
            </a:r>
          </a:p>
          <a:p>
            <a:pPr marL="0" indent="0">
              <a:buNone/>
            </a:pPr>
            <a:r>
              <a:rPr lang="en-US" sz="3100" dirty="0">
                <a:latin typeface="Consolas" panose="020B0609020204030204" pitchFamily="49" charset="0"/>
                <a:cs typeface="Lucida Sans Typewriter" panose="020B0602040502020304" pitchFamily="33" charset="0"/>
              </a:rPr>
              <a:t>}</a:t>
            </a:r>
          </a:p>
          <a:p>
            <a:endParaRPr lang="en-US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C12D8481-57B1-4FE2-8E07-8E32BB9F8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19th, 2022</a:t>
            </a:r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56A8D62E-BFF2-429B-A1A3-6FBBF60D9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Modular Multi-Language analysis in LiSA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4F03917F-8AD8-4BFA-B0C6-CE8AB32F0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47260-40CB-45AE-8B45-B7FEDFEA1F4E}" type="slidenum">
              <a:rPr lang="en-US" smtClean="0"/>
              <a:t>12</a:t>
            </a:fld>
            <a:endParaRPr lang="en-US"/>
          </a:p>
        </p:txBody>
      </p:sp>
      <p:sp>
        <p:nvSpPr>
          <p:cNvPr id="4" name="Rettangolo con angoli arrotondati 3">
            <a:extLst>
              <a:ext uri="{FF2B5EF4-FFF2-40B4-BE49-F238E27FC236}">
                <a16:creationId xmlns:a16="http://schemas.microsoft.com/office/drawing/2014/main" id="{4829198E-B755-449D-90A7-C8EEACE8977B}"/>
              </a:ext>
            </a:extLst>
          </p:cNvPr>
          <p:cNvSpPr/>
          <p:nvPr/>
        </p:nvSpPr>
        <p:spPr>
          <a:xfrm>
            <a:off x="861950" y="1813750"/>
            <a:ext cx="2647950" cy="298450"/>
          </a:xfrm>
          <a:prstGeom prst="roundRect">
            <a:avLst/>
          </a:prstGeom>
          <a:noFill/>
          <a:ln w="254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ttangolo con angoli arrotondati 9">
            <a:extLst>
              <a:ext uri="{FF2B5EF4-FFF2-40B4-BE49-F238E27FC236}">
                <a16:creationId xmlns:a16="http://schemas.microsoft.com/office/drawing/2014/main" id="{26388EA2-8F7D-45AC-871E-621DDB788032}"/>
              </a:ext>
            </a:extLst>
          </p:cNvPr>
          <p:cNvSpPr/>
          <p:nvPr/>
        </p:nvSpPr>
        <p:spPr>
          <a:xfrm>
            <a:off x="838199" y="4115584"/>
            <a:ext cx="3009405" cy="298450"/>
          </a:xfrm>
          <a:prstGeom prst="roundRect">
            <a:avLst/>
          </a:prstGeom>
          <a:noFill/>
          <a:ln w="254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ttangolo con angoli arrotondati 10">
            <a:extLst>
              <a:ext uri="{FF2B5EF4-FFF2-40B4-BE49-F238E27FC236}">
                <a16:creationId xmlns:a16="http://schemas.microsoft.com/office/drawing/2014/main" id="{6F6A7F2E-6E00-409C-9295-53F4012C1A19}"/>
              </a:ext>
            </a:extLst>
          </p:cNvPr>
          <p:cNvSpPr/>
          <p:nvPr/>
        </p:nvSpPr>
        <p:spPr>
          <a:xfrm>
            <a:off x="3906981" y="4115584"/>
            <a:ext cx="1935679" cy="298450"/>
          </a:xfrm>
          <a:prstGeom prst="roundRect">
            <a:avLst/>
          </a:prstGeom>
          <a:noFill/>
          <a:ln w="254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ttangolo con angoli arrotondati 11">
            <a:extLst>
              <a:ext uri="{FF2B5EF4-FFF2-40B4-BE49-F238E27FC236}">
                <a16:creationId xmlns:a16="http://schemas.microsoft.com/office/drawing/2014/main" id="{F4DA7E98-8954-483B-9BC2-1B1CD998A074}"/>
              </a:ext>
            </a:extLst>
          </p:cNvPr>
          <p:cNvSpPr/>
          <p:nvPr/>
        </p:nvSpPr>
        <p:spPr>
          <a:xfrm>
            <a:off x="3581400" y="1813750"/>
            <a:ext cx="1935679" cy="298450"/>
          </a:xfrm>
          <a:prstGeom prst="roundRect">
            <a:avLst/>
          </a:prstGeom>
          <a:noFill/>
          <a:ln w="254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649E7685-0969-4B4E-8CB4-5BFE61CB400E}"/>
              </a:ext>
            </a:extLst>
          </p:cNvPr>
          <p:cNvSpPr txBox="1"/>
          <p:nvPr/>
        </p:nvSpPr>
        <p:spPr>
          <a:xfrm>
            <a:off x="5700155" y="3280597"/>
            <a:ext cx="56536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rgbClr val="FF0000"/>
                </a:solidFill>
              </a:rPr>
              <a:t>Different instances for each language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1BE29C8E-83F7-4993-A864-51FEB334999E}"/>
              </a:ext>
            </a:extLst>
          </p:cNvPr>
          <p:cNvSpPr txBox="1"/>
          <p:nvPr/>
        </p:nvSpPr>
        <p:spPr>
          <a:xfrm>
            <a:off x="5700154" y="3280322"/>
            <a:ext cx="56536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rgbClr val="FF0000"/>
                </a:solidFill>
              </a:rPr>
              <a:t>Language-specific semantic function </a:t>
            </a:r>
          </a:p>
        </p:txBody>
      </p:sp>
    </p:spTree>
    <p:extLst>
      <p:ext uri="{BB962C8B-B14F-4D97-AF65-F5344CB8AC3E}">
        <p14:creationId xmlns:p14="http://schemas.microsoft.com/office/powerpoint/2010/main" val="2009770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10" grpId="0" animBg="1"/>
      <p:bldP spid="10" grpId="1" animBg="1"/>
      <p:bldP spid="11" grpId="0" animBg="1"/>
      <p:bldP spid="12" grpId="0" animBg="1"/>
      <p:bldP spid="5" grpId="0"/>
      <p:bldP spid="5" grpId="1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417561E-D337-4F46-BACC-75264FCF1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Symbolic expressions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D69FBF7-1C3A-494E-895F-0B1A31FBA4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cs typeface="Lucida Sans Typewriter" panose="020B0602040502020304" pitchFamily="33" charset="0"/>
              </a:rPr>
              <a:t>With extensible statements there is no predefined set of operations</a:t>
            </a:r>
          </a:p>
          <a:p>
            <a:r>
              <a:rPr lang="en-US" dirty="0">
                <a:solidFill>
                  <a:schemeClr val="tx1"/>
                </a:solidFill>
                <a:cs typeface="Lucida Sans Typewriter" panose="020B0602040502020304" pitchFamily="33" charset="0"/>
              </a:rPr>
              <a:t>Analyses need to know how the state evolves with each statement</a:t>
            </a:r>
          </a:p>
          <a:p>
            <a:r>
              <a:rPr lang="en-US" dirty="0">
                <a:solidFill>
                  <a:schemeClr val="tx1"/>
                </a:solidFill>
                <a:cs typeface="Lucida Sans Typewriter" panose="020B0602040502020304" pitchFamily="33" charset="0"/>
              </a:rPr>
              <a:t>Solution: the </a:t>
            </a:r>
            <a:r>
              <a:rPr lang="en-US" sz="2400" dirty="0" err="1">
                <a:latin typeface="Consolas" panose="020B0609020204030204" pitchFamily="49" charset="0"/>
                <a:cs typeface="Lucida Sans Typewriter" panose="020B0602040502020304" pitchFamily="33" charset="0"/>
              </a:rPr>
              <a:t>SymbolicExpression</a:t>
            </a:r>
            <a:r>
              <a:rPr lang="en-US" dirty="0" err="1">
                <a:cs typeface="Lucida Sans Typewriter" panose="020B0602040502020304" pitchFamily="33" charset="0"/>
              </a:rPr>
              <a:t>s</a:t>
            </a:r>
            <a:r>
              <a:rPr lang="en-US" dirty="0">
                <a:cs typeface="Lucida Sans Typewriter" panose="020B0602040502020304" pitchFamily="33" charset="0"/>
              </a:rPr>
              <a:t> language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Analyses work on an internal extensible language of </a:t>
            </a:r>
            <a:r>
              <a:rPr lang="en-US" sz="2000" dirty="0" err="1">
                <a:latin typeface="Consolas" panose="020B0609020204030204" pitchFamily="49" charset="0"/>
                <a:cs typeface="Lucida Sans Typewriter" panose="020B0602040502020304" pitchFamily="33" charset="0"/>
              </a:rPr>
              <a:t>SymbolicExpression</a:t>
            </a:r>
            <a:r>
              <a:rPr lang="en-US" sz="1600" dirty="0" err="1">
                <a:solidFill>
                  <a:schemeClr val="tx1"/>
                </a:solidFill>
                <a:latin typeface="Lucida Sans Typewriter" panose="020B0602040502020304" pitchFamily="33" charset="0"/>
                <a:cs typeface="Lucida Sans Typewriter" panose="020B0602040502020304" pitchFamily="33" charset="0"/>
              </a:rPr>
              <a:t>s</a:t>
            </a:r>
            <a:endParaRPr lang="en-US" sz="1600" dirty="0">
              <a:solidFill>
                <a:schemeClr val="tx1"/>
              </a:solidFill>
              <a:latin typeface="Lucida Sans Typewriter" panose="020B0602040502020304" pitchFamily="33" charset="0"/>
              <a:cs typeface="Lucida Sans Typewriter" panose="020B0602040502020304" pitchFamily="33" charset="0"/>
            </a:endParaRPr>
          </a:p>
          <a:p>
            <a:pPr lvl="1"/>
            <a:r>
              <a:rPr lang="en-US" dirty="0">
                <a:solidFill>
                  <a:schemeClr val="tx1"/>
                </a:solidFill>
                <a:cs typeface="Lucida Sans Typewriter" panose="020B0602040502020304" pitchFamily="33" charset="0"/>
              </a:rPr>
              <a:t>Each symbolic expression is an “atomic” semantic operation</a:t>
            </a:r>
          </a:p>
          <a:p>
            <a:pPr lvl="2"/>
            <a:r>
              <a:rPr lang="en-US" dirty="0">
                <a:cs typeface="Lucida Sans Typewriter" panose="020B0602040502020304" pitchFamily="33" charset="0"/>
              </a:rPr>
              <a:t>Heap allocation, numeric sum, pointer dereference, …</a:t>
            </a:r>
          </a:p>
          <a:p>
            <a:pPr lvl="2"/>
            <a:r>
              <a:rPr lang="en-US" dirty="0">
                <a:latin typeface="Consolas" panose="020B0609020204030204" pitchFamily="49" charset="0"/>
                <a:cs typeface="Lucida Sans Typewriter" panose="020B0602040502020304" pitchFamily="33" charset="0"/>
              </a:rPr>
              <a:t>malloc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(C) and </a:t>
            </a:r>
            <a:r>
              <a:rPr lang="en-US" dirty="0">
                <a:latin typeface="Consolas" panose="020B0609020204030204" pitchFamily="49" charset="0"/>
                <a:cs typeface="Lucida Sans Typewriter" panose="020B0602040502020304" pitchFamily="33" charset="0"/>
              </a:rPr>
              <a:t>new int[]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(Java) are modeled with the same symbolic expression </a:t>
            </a:r>
            <a:r>
              <a:rPr lang="en-US" dirty="0" err="1">
                <a:latin typeface="Consolas" panose="020B0609020204030204" pitchFamily="49" charset="0"/>
                <a:cs typeface="Lucida Sans Typewriter" panose="020B0602040502020304" pitchFamily="33" charset="0"/>
              </a:rPr>
              <a:t>HeapAllocation</a:t>
            </a:r>
            <a:endParaRPr lang="en-US" dirty="0">
              <a:solidFill>
                <a:schemeClr val="tx1"/>
              </a:solidFill>
              <a:cs typeface="Lucida Sans Typewriter" panose="020B0602040502020304" pitchFamily="33" charset="0"/>
            </a:endParaRPr>
          </a:p>
          <a:p>
            <a:pPr lvl="1"/>
            <a:r>
              <a:rPr lang="en-US" dirty="0">
                <a:solidFill>
                  <a:schemeClr val="tx1"/>
                </a:solidFill>
                <a:cs typeface="Lucida Sans Typewriter" panose="020B0602040502020304" pitchFamily="33" charset="0"/>
              </a:rPr>
              <a:t>Analyses use </a:t>
            </a:r>
            <a:r>
              <a:rPr lang="en-US" sz="2000" dirty="0" err="1">
                <a:latin typeface="Consolas" panose="020B0609020204030204" pitchFamily="49" charset="0"/>
                <a:cs typeface="Lucida Sans Typewriter" panose="020B0602040502020304" pitchFamily="33" charset="0"/>
              </a:rPr>
              <a:t>Statement.semantics</a:t>
            </a:r>
            <a:r>
              <a:rPr lang="en-US" sz="2000" dirty="0">
                <a:latin typeface="Consolas" panose="020B0609020204030204" pitchFamily="49" charset="0"/>
                <a:cs typeface="Lucida Sans Typewriter" panose="020B0602040502020304" pitchFamily="33" charset="0"/>
              </a:rPr>
              <a:t>()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rewrite each </a:t>
            </a:r>
            <a:r>
              <a:rPr lang="en-US" sz="2000" dirty="0">
                <a:latin typeface="Consolas" panose="020B0609020204030204" pitchFamily="49" charset="0"/>
                <a:cs typeface="Lucida Sans Typewriter" panose="020B0602040502020304" pitchFamily="33" charset="0"/>
              </a:rPr>
              <a:t>Statement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en-US" sz="2000" dirty="0" err="1">
                <a:latin typeface="Consolas" panose="020B0609020204030204" pitchFamily="49" charset="0"/>
                <a:cs typeface="Lucida Sans Typewriter" panose="020B0602040502020304" pitchFamily="33" charset="0"/>
              </a:rPr>
              <a:t>SymbolicExpression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(s) and feed them to the analysis</a:t>
            </a:r>
          </a:p>
          <a:p>
            <a:endParaRPr lang="en-US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053554BA-252E-464E-B73B-59439B372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19th, 2022</a:t>
            </a:r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7394EF54-A536-4D12-BEA2-104A40881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Modular Multi-Language analysis in LiSA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A6A657EA-0EDA-4B90-9D0A-0DC29E227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47260-40CB-45AE-8B45-B7FEDFEA1F4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5233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417561E-D337-4F46-BACC-75264FCF1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creating a new array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A68596B8-41C9-4BA4-9D3A-D8B9D03722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690688"/>
            <a:ext cx="8384993" cy="4349894"/>
          </a:xfrm>
          <a:prstGeom prst="rect">
            <a:avLst/>
          </a:prstGeom>
        </p:spPr>
      </p:pic>
      <p:sp>
        <p:nvSpPr>
          <p:cNvPr id="9" name="Rettangolo con angoli arrotondati 8">
            <a:extLst>
              <a:ext uri="{FF2B5EF4-FFF2-40B4-BE49-F238E27FC236}">
                <a16:creationId xmlns:a16="http://schemas.microsoft.com/office/drawing/2014/main" id="{E971FCA2-72D0-480A-AB1E-FB829179A139}"/>
              </a:ext>
            </a:extLst>
          </p:cNvPr>
          <p:cNvSpPr/>
          <p:nvPr/>
        </p:nvSpPr>
        <p:spPr>
          <a:xfrm>
            <a:off x="838200" y="3402806"/>
            <a:ext cx="8384993" cy="236321"/>
          </a:xfrm>
          <a:prstGeom prst="roundRect">
            <a:avLst/>
          </a:prstGeom>
          <a:noFill/>
          <a:ln w="254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48090D2B-352A-4E73-98FA-65DEF0EF2226}"/>
              </a:ext>
            </a:extLst>
          </p:cNvPr>
          <p:cNvSpPr txBox="1"/>
          <p:nvPr/>
        </p:nvSpPr>
        <p:spPr>
          <a:xfrm>
            <a:off x="9250729" y="3252828"/>
            <a:ext cx="2743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Simulate the allocation of a new heap region</a:t>
            </a:r>
          </a:p>
        </p:txBody>
      </p:sp>
      <p:sp>
        <p:nvSpPr>
          <p:cNvPr id="12" name="Rettangolo con angoli arrotondati 11">
            <a:extLst>
              <a:ext uri="{FF2B5EF4-FFF2-40B4-BE49-F238E27FC236}">
                <a16:creationId xmlns:a16="http://schemas.microsoft.com/office/drawing/2014/main" id="{C0CADE6F-0DDE-4AFE-AB4B-E06F010E2A25}"/>
              </a:ext>
            </a:extLst>
          </p:cNvPr>
          <p:cNvSpPr/>
          <p:nvPr/>
        </p:nvSpPr>
        <p:spPr>
          <a:xfrm>
            <a:off x="838199" y="3623434"/>
            <a:ext cx="8384993" cy="236321"/>
          </a:xfrm>
          <a:prstGeom prst="roundRect">
            <a:avLst/>
          </a:prstGeom>
          <a:noFill/>
          <a:ln w="254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ttangolo con angoli arrotondati 12">
            <a:extLst>
              <a:ext uri="{FF2B5EF4-FFF2-40B4-BE49-F238E27FC236}">
                <a16:creationId xmlns:a16="http://schemas.microsoft.com/office/drawing/2014/main" id="{0647AE3C-B016-42E0-A31C-359ADDD7437F}"/>
              </a:ext>
            </a:extLst>
          </p:cNvPr>
          <p:cNvSpPr/>
          <p:nvPr/>
        </p:nvSpPr>
        <p:spPr>
          <a:xfrm>
            <a:off x="838192" y="4473580"/>
            <a:ext cx="8384993" cy="236321"/>
          </a:xfrm>
          <a:prstGeom prst="roundRect">
            <a:avLst/>
          </a:prstGeom>
          <a:noFill/>
          <a:ln w="254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ttangolo con angoli arrotondati 13">
            <a:extLst>
              <a:ext uri="{FF2B5EF4-FFF2-40B4-BE49-F238E27FC236}">
                <a16:creationId xmlns:a16="http://schemas.microsoft.com/office/drawing/2014/main" id="{5A6FB24C-33D5-4D17-8DC2-DB80FAA6F836}"/>
              </a:ext>
            </a:extLst>
          </p:cNvPr>
          <p:cNvSpPr/>
          <p:nvPr/>
        </p:nvSpPr>
        <p:spPr>
          <a:xfrm>
            <a:off x="838196" y="4683476"/>
            <a:ext cx="8384993" cy="236321"/>
          </a:xfrm>
          <a:prstGeom prst="roundRect">
            <a:avLst/>
          </a:prstGeom>
          <a:noFill/>
          <a:ln w="254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E74EC9E0-E189-4F88-8C34-C9820D8F584D}"/>
              </a:ext>
            </a:extLst>
          </p:cNvPr>
          <p:cNvSpPr txBox="1"/>
          <p:nvPr/>
        </p:nvSpPr>
        <p:spPr>
          <a:xfrm>
            <a:off x="9250729" y="3495858"/>
            <a:ext cx="2743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Let the analysis process the allocation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548FA021-F61F-4191-BEBB-EB644AA2CDE6}"/>
              </a:ext>
            </a:extLst>
          </p:cNvPr>
          <p:cNvSpPr txBox="1"/>
          <p:nvPr/>
        </p:nvSpPr>
        <p:spPr>
          <a:xfrm>
            <a:off x="9250729" y="4342364"/>
            <a:ext cx="2743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Simulate the creation of a reference to the new region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389D5AB1-5B2A-4829-83DF-95585B5201EB}"/>
              </a:ext>
            </a:extLst>
          </p:cNvPr>
          <p:cNvSpPr txBox="1"/>
          <p:nvPr/>
        </p:nvSpPr>
        <p:spPr>
          <a:xfrm>
            <a:off x="9250729" y="4575147"/>
            <a:ext cx="2743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Let the analysis process the reference</a:t>
            </a:r>
          </a:p>
        </p:txBody>
      </p:sp>
      <p:sp>
        <p:nvSpPr>
          <p:cNvPr id="18" name="Segnaposto data 17">
            <a:extLst>
              <a:ext uri="{FF2B5EF4-FFF2-40B4-BE49-F238E27FC236}">
                <a16:creationId xmlns:a16="http://schemas.microsoft.com/office/drawing/2014/main" id="{341266C8-3312-48B6-9858-656944CF2F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19th, 2022</a:t>
            </a:r>
          </a:p>
        </p:txBody>
      </p:sp>
      <p:sp>
        <p:nvSpPr>
          <p:cNvPr id="19" name="Segnaposto piè di pagina 18">
            <a:extLst>
              <a:ext uri="{FF2B5EF4-FFF2-40B4-BE49-F238E27FC236}">
                <a16:creationId xmlns:a16="http://schemas.microsoft.com/office/drawing/2014/main" id="{636082B4-13EC-46F2-8E03-9646FE4A9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Modular Multi-Language analysis in LiSA</a:t>
            </a:r>
          </a:p>
        </p:txBody>
      </p:sp>
      <p:sp>
        <p:nvSpPr>
          <p:cNvPr id="20" name="Segnaposto numero diapositiva 19">
            <a:extLst>
              <a:ext uri="{FF2B5EF4-FFF2-40B4-BE49-F238E27FC236}">
                <a16:creationId xmlns:a16="http://schemas.microsoft.com/office/drawing/2014/main" id="{0128AB74-4DA6-4868-8A30-165962459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47260-40CB-45AE-8B45-B7FEDFEA1F4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018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1" grpId="0"/>
      <p:bldP spid="11" grpId="1"/>
      <p:bldP spid="12" grpId="0" animBg="1"/>
      <p:bldP spid="12" grpId="1" animBg="1"/>
      <p:bldP spid="13" grpId="0" animBg="1"/>
      <p:bldP spid="13" grpId="1" animBg="1"/>
      <p:bldP spid="14" grpId="0" animBg="1"/>
      <p:bldP spid="15" grpId="0"/>
      <p:bldP spid="15" grpId="1"/>
      <p:bldP spid="16" grpId="0"/>
      <p:bldP spid="16" grpId="1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417561E-D337-4F46-BACC-75264FCF1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creating a new array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A68596B8-41C9-4BA4-9D3A-D8B9D03722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690688"/>
            <a:ext cx="8384993" cy="4349894"/>
          </a:xfrm>
          <a:prstGeom prst="rect">
            <a:avLst/>
          </a:prstGeom>
        </p:spPr>
      </p:pic>
      <p:sp>
        <p:nvSpPr>
          <p:cNvPr id="3" name="Rettangolo con angoli arrotondati 2">
            <a:extLst>
              <a:ext uri="{FF2B5EF4-FFF2-40B4-BE49-F238E27FC236}">
                <a16:creationId xmlns:a16="http://schemas.microsoft.com/office/drawing/2014/main" id="{2AD0FAA2-6C98-4622-B7A4-C67BF9303F1E}"/>
              </a:ext>
            </a:extLst>
          </p:cNvPr>
          <p:cNvSpPr/>
          <p:nvPr/>
        </p:nvSpPr>
        <p:spPr>
          <a:xfrm>
            <a:off x="4876799" y="4705638"/>
            <a:ext cx="3476625" cy="219075"/>
          </a:xfrm>
          <a:prstGeom prst="roundRect">
            <a:avLst/>
          </a:prstGeom>
          <a:noFill/>
          <a:ln w="254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ttangolo con angoli arrotondati 17">
            <a:extLst>
              <a:ext uri="{FF2B5EF4-FFF2-40B4-BE49-F238E27FC236}">
                <a16:creationId xmlns:a16="http://schemas.microsoft.com/office/drawing/2014/main" id="{0932F4F7-A3DB-4109-9549-95FC25E3CA47}"/>
              </a:ext>
            </a:extLst>
          </p:cNvPr>
          <p:cNvSpPr/>
          <p:nvPr/>
        </p:nvSpPr>
        <p:spPr>
          <a:xfrm>
            <a:off x="4179453" y="3628087"/>
            <a:ext cx="3846947" cy="219075"/>
          </a:xfrm>
          <a:prstGeom prst="roundRect">
            <a:avLst/>
          </a:prstGeom>
          <a:noFill/>
          <a:ln w="254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Connettore a gomito 19">
            <a:extLst>
              <a:ext uri="{FF2B5EF4-FFF2-40B4-BE49-F238E27FC236}">
                <a16:creationId xmlns:a16="http://schemas.microsoft.com/office/drawing/2014/main" id="{8C0B7304-DF60-495A-A8F6-2E5277722DD8}"/>
              </a:ext>
            </a:extLst>
          </p:cNvPr>
          <p:cNvCxnSpPr>
            <a:cxnSpLocks/>
          </p:cNvCxnSpPr>
          <p:nvPr/>
        </p:nvCxnSpPr>
        <p:spPr>
          <a:xfrm rot="10800000" flipV="1">
            <a:off x="6377941" y="3375768"/>
            <a:ext cx="4221483" cy="624732"/>
          </a:xfrm>
          <a:prstGeom prst="bentConnector3">
            <a:avLst>
              <a:gd name="adj1" fmla="val 181"/>
            </a:avLst>
          </a:prstGeom>
          <a:ln w="254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E5322D61-EE56-403B-9E90-29226B1C7B43}"/>
              </a:ext>
            </a:extLst>
          </p:cNvPr>
          <p:cNvSpPr txBox="1"/>
          <p:nvPr/>
        </p:nvSpPr>
        <p:spPr>
          <a:xfrm>
            <a:off x="9296400" y="2421659"/>
            <a:ext cx="26060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More operations can fit here!</a:t>
            </a: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CFDB9DE7-37D3-4A55-B82F-32E6E420E0C1}"/>
              </a:ext>
            </a:extLst>
          </p:cNvPr>
          <p:cNvSpPr txBox="1"/>
          <p:nvPr/>
        </p:nvSpPr>
        <p:spPr>
          <a:xfrm>
            <a:off x="9296399" y="4537626"/>
            <a:ext cx="2743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Domain agnostic!</a:t>
            </a:r>
          </a:p>
        </p:txBody>
      </p:sp>
      <p:cxnSp>
        <p:nvCxnSpPr>
          <p:cNvPr id="33" name="Connettore 2 32">
            <a:extLst>
              <a:ext uri="{FF2B5EF4-FFF2-40B4-BE49-F238E27FC236}">
                <a16:creationId xmlns:a16="http://schemas.microsoft.com/office/drawing/2014/main" id="{CEBBD29A-E82A-4816-816E-94C6FE80FBFC}"/>
              </a:ext>
            </a:extLst>
          </p:cNvPr>
          <p:cNvCxnSpPr>
            <a:cxnSpLocks/>
            <a:stCxn id="29" idx="1"/>
          </p:cNvCxnSpPr>
          <p:nvPr/>
        </p:nvCxnSpPr>
        <p:spPr>
          <a:xfrm flipH="1" flipV="1">
            <a:off x="8026401" y="3737624"/>
            <a:ext cx="1269998" cy="1061612"/>
          </a:xfrm>
          <a:prstGeom prst="straightConnector1">
            <a:avLst/>
          </a:prstGeom>
          <a:ln w="254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ttore 2 34">
            <a:extLst>
              <a:ext uri="{FF2B5EF4-FFF2-40B4-BE49-F238E27FC236}">
                <a16:creationId xmlns:a16="http://schemas.microsoft.com/office/drawing/2014/main" id="{E6E6C5B7-6CE8-47FD-B951-58E921CA6C95}"/>
              </a:ext>
            </a:extLst>
          </p:cNvPr>
          <p:cNvCxnSpPr>
            <a:cxnSpLocks/>
            <a:stCxn id="29" idx="1"/>
          </p:cNvCxnSpPr>
          <p:nvPr/>
        </p:nvCxnSpPr>
        <p:spPr>
          <a:xfrm flipH="1">
            <a:off x="8353425" y="4799236"/>
            <a:ext cx="942974" cy="15940"/>
          </a:xfrm>
          <a:prstGeom prst="straightConnector1">
            <a:avLst/>
          </a:prstGeom>
          <a:ln w="254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Segnaposto data 35">
            <a:extLst>
              <a:ext uri="{FF2B5EF4-FFF2-40B4-BE49-F238E27FC236}">
                <a16:creationId xmlns:a16="http://schemas.microsoft.com/office/drawing/2014/main" id="{F88B8D83-7A87-4011-9524-6F3E296ED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19th, 2022</a:t>
            </a:r>
          </a:p>
        </p:txBody>
      </p:sp>
      <p:sp>
        <p:nvSpPr>
          <p:cNvPr id="37" name="Segnaposto piè di pagina 36">
            <a:extLst>
              <a:ext uri="{FF2B5EF4-FFF2-40B4-BE49-F238E27FC236}">
                <a16:creationId xmlns:a16="http://schemas.microsoft.com/office/drawing/2014/main" id="{527D6469-80E8-4F83-8D9E-7A4B6DE37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Modular Multi-Language analysis in LiSA</a:t>
            </a:r>
          </a:p>
        </p:txBody>
      </p:sp>
      <p:sp>
        <p:nvSpPr>
          <p:cNvPr id="38" name="Segnaposto numero diapositiva 37">
            <a:extLst>
              <a:ext uri="{FF2B5EF4-FFF2-40B4-BE49-F238E27FC236}">
                <a16:creationId xmlns:a16="http://schemas.microsoft.com/office/drawing/2014/main" id="{677C99D2-E962-41D0-8401-C4A68066A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47260-40CB-45AE-8B45-B7FEDFEA1F4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294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8" grpId="0" animBg="1"/>
      <p:bldP spid="24" grpId="0"/>
      <p:bldP spid="29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417561E-D337-4F46-BACC-75264FCF1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 what does LiSA analyze?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D69FBF7-1C3A-494E-895F-0B1A31FBA4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175000"/>
          </a:xfrm>
        </p:spPr>
        <p:txBody>
          <a:bodyPr>
            <a:normAutofit/>
          </a:bodyPr>
          <a:lstStyle/>
          <a:p>
            <a:r>
              <a:rPr lang="en-US" dirty="0">
                <a:cs typeface="Lucida Sans Typewriter" panose="020B0602040502020304" pitchFamily="33" charset="0"/>
              </a:rPr>
              <a:t>LiSA program is made up of CFGs (+ extra information)</a:t>
            </a:r>
          </a:p>
          <a:p>
            <a:r>
              <a:rPr lang="en-US" dirty="0">
                <a:cs typeface="Lucida Sans Typewriter" panose="020B0602040502020304" pitchFamily="33" charset="0"/>
              </a:rPr>
              <a:t>CFGs encode flow control in their structure </a:t>
            </a:r>
          </a:p>
          <a:p>
            <a:r>
              <a:rPr lang="en-US" dirty="0">
                <a:cs typeface="Lucida Sans Typewriter" panose="020B0602040502020304" pitchFamily="33" charset="0"/>
              </a:rPr>
              <a:t>CFG nodes are language-specific </a:t>
            </a:r>
          </a:p>
          <a:p>
            <a:r>
              <a:rPr lang="en-US" dirty="0">
                <a:cs typeface="Lucida Sans Typewriter" panose="020B0602040502020304" pitchFamily="33" charset="0"/>
              </a:rPr>
              <a:t>CFG nodes rewrite into symbolic expressions</a:t>
            </a:r>
            <a:endParaRPr lang="en-US" dirty="0"/>
          </a:p>
        </p:txBody>
      </p:sp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id="{040F8D80-C462-4BDF-B469-424CEC170452}"/>
              </a:ext>
            </a:extLst>
          </p:cNvPr>
          <p:cNvSpPr/>
          <p:nvPr/>
        </p:nvSpPr>
        <p:spPr>
          <a:xfrm>
            <a:off x="665825" y="1825625"/>
            <a:ext cx="10786369" cy="1485746"/>
          </a:xfrm>
          <a:prstGeom prst="roundRect">
            <a:avLst/>
          </a:prstGeom>
          <a:noFill/>
          <a:ln w="254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ttangolo con angoli arrotondati 7">
            <a:extLst>
              <a:ext uri="{FF2B5EF4-FFF2-40B4-BE49-F238E27FC236}">
                <a16:creationId xmlns:a16="http://schemas.microsoft.com/office/drawing/2014/main" id="{D4686E2E-9B5E-4834-9968-FCD99C429332}"/>
              </a:ext>
            </a:extLst>
          </p:cNvPr>
          <p:cNvSpPr/>
          <p:nvPr/>
        </p:nvSpPr>
        <p:spPr>
          <a:xfrm>
            <a:off x="665825" y="3382955"/>
            <a:ext cx="10786369" cy="427045"/>
          </a:xfrm>
          <a:prstGeom prst="roundRect">
            <a:avLst/>
          </a:prstGeom>
          <a:noFill/>
          <a:ln w="254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820793F6-E565-46A7-99B4-7E4885915636}"/>
              </a:ext>
            </a:extLst>
          </p:cNvPr>
          <p:cNvSpPr txBox="1"/>
          <p:nvPr/>
        </p:nvSpPr>
        <p:spPr>
          <a:xfrm>
            <a:off x="10199254" y="2788151"/>
            <a:ext cx="11545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rgbClr val="FF0000"/>
                </a:solidFill>
                <a:cs typeface="Lucida Sans Typewriter" panose="020B0602040502020304" pitchFamily="33" charset="0"/>
              </a:rPr>
              <a:t>Syntax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7C213F58-E384-4915-8726-8E0BF5A65B02}"/>
              </a:ext>
            </a:extLst>
          </p:cNvPr>
          <p:cNvSpPr txBox="1"/>
          <p:nvPr/>
        </p:nvSpPr>
        <p:spPr>
          <a:xfrm>
            <a:off x="9686637" y="3338802"/>
            <a:ext cx="16671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rgbClr val="FF0000"/>
                </a:solidFill>
                <a:cs typeface="Lucida Sans Typewriter" panose="020B0602040502020304" pitchFamily="33" charset="0"/>
              </a:rPr>
              <a:t>Semantics</a:t>
            </a:r>
          </a:p>
        </p:txBody>
      </p:sp>
      <p:sp>
        <p:nvSpPr>
          <p:cNvPr id="12" name="Segnaposto data 11">
            <a:extLst>
              <a:ext uri="{FF2B5EF4-FFF2-40B4-BE49-F238E27FC236}">
                <a16:creationId xmlns:a16="http://schemas.microsoft.com/office/drawing/2014/main" id="{1F6F9089-AC3F-4F60-A048-A4C37753D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19th, 2022</a:t>
            </a:r>
          </a:p>
        </p:txBody>
      </p:sp>
      <p:sp>
        <p:nvSpPr>
          <p:cNvPr id="13" name="Segnaposto piè di pagina 12">
            <a:extLst>
              <a:ext uri="{FF2B5EF4-FFF2-40B4-BE49-F238E27FC236}">
                <a16:creationId xmlns:a16="http://schemas.microsoft.com/office/drawing/2014/main" id="{BE59B02D-FBAE-4EF6-B450-03ABC5689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Modular Multi-Language analysis in LiSA</a:t>
            </a:r>
          </a:p>
        </p:txBody>
      </p:sp>
      <p:sp>
        <p:nvSpPr>
          <p:cNvPr id="14" name="Segnaposto numero diapositiva 13">
            <a:extLst>
              <a:ext uri="{FF2B5EF4-FFF2-40B4-BE49-F238E27FC236}">
                <a16:creationId xmlns:a16="http://schemas.microsoft.com/office/drawing/2014/main" id="{8CA44E58-830B-42BC-8F36-00AEEA47B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47260-40CB-45AE-8B45-B7FEDFEA1F4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9419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417561E-D337-4F46-BACC-75264FCF1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 modularity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D69FBF7-1C3A-494E-895F-0B1A31FBA4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Analysis components must be agnostic to how others are implemented:</a:t>
            </a:r>
          </a:p>
          <a:p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Separation of responsibility: each component is responsible </a:t>
            </a:r>
            <a:r>
              <a:rPr lang="en-US" sz="28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only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 its duties</a:t>
            </a:r>
          </a:p>
          <a:p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Modularity: analysis can be composed freely without changing the code, tuning precision and performances </a:t>
            </a:r>
          </a:p>
          <a:p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Simple implementation: no need to worry about concepts external to the component being implemented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2D33D568-D292-47CB-A4D8-DD08D6FF05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19th, 2022</a:t>
            </a:r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FB3B468-F2B5-4487-9A52-E1EFFE4B2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Modular Multi-Language analysis in LiSA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7BB4BAD-60DA-48A5-A445-9CFFB50C1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47260-40CB-45AE-8B45-B7FEDFEA1F4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7086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417561E-D337-4F46-BACC-75264FCF1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Achieving modularity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D69FBF7-1C3A-494E-895F-0B1A31FBA4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Value abstraction</a:t>
            </a:r>
          </a:p>
          <a:p>
            <a:r>
              <a:rPr lang="en-US" dirty="0"/>
              <a:t>Memory abstraction</a:t>
            </a:r>
          </a:p>
          <a:p>
            <a:r>
              <a:rPr lang="en-US" dirty="0"/>
              <a:t>Call resolution</a:t>
            </a:r>
          </a:p>
          <a:p>
            <a:r>
              <a:rPr lang="en-US" dirty="0"/>
              <a:t>Analysis orchestration</a:t>
            </a:r>
          </a:p>
        </p:txBody>
      </p:sp>
      <p:sp>
        <p:nvSpPr>
          <p:cNvPr id="15" name="Rettangolo con angoli arrotondati 14">
            <a:extLst>
              <a:ext uri="{FF2B5EF4-FFF2-40B4-BE49-F238E27FC236}">
                <a16:creationId xmlns:a16="http://schemas.microsoft.com/office/drawing/2014/main" id="{AE3CC539-C972-4A06-9B0B-7BE59EA4F992}"/>
              </a:ext>
            </a:extLst>
          </p:cNvPr>
          <p:cNvSpPr/>
          <p:nvPr/>
        </p:nvSpPr>
        <p:spPr>
          <a:xfrm>
            <a:off x="7786030" y="2584800"/>
            <a:ext cx="1520825" cy="396240"/>
          </a:xfrm>
          <a:prstGeom prst="roundRect">
            <a:avLst>
              <a:gd name="adj" fmla="val 4955"/>
            </a:avLst>
          </a:prstGeom>
          <a:solidFill>
            <a:schemeClr val="bg1"/>
          </a:solidFill>
          <a:ln w="1270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Value Domain</a:t>
            </a:r>
          </a:p>
        </p:txBody>
      </p:sp>
      <p:sp>
        <p:nvSpPr>
          <p:cNvPr id="16" name="Rettangolo con angoli arrotondati 15">
            <a:extLst>
              <a:ext uri="{FF2B5EF4-FFF2-40B4-BE49-F238E27FC236}">
                <a16:creationId xmlns:a16="http://schemas.microsoft.com/office/drawing/2014/main" id="{1A61A566-ED82-48CA-A6DB-BCE072956243}"/>
              </a:ext>
            </a:extLst>
          </p:cNvPr>
          <p:cNvSpPr/>
          <p:nvPr/>
        </p:nvSpPr>
        <p:spPr>
          <a:xfrm>
            <a:off x="7791713" y="3135600"/>
            <a:ext cx="1520825" cy="396240"/>
          </a:xfrm>
          <a:prstGeom prst="roundRect">
            <a:avLst>
              <a:gd name="adj" fmla="val 4955"/>
            </a:avLst>
          </a:prstGeom>
          <a:solidFill>
            <a:schemeClr val="bg1"/>
          </a:solidFill>
          <a:ln w="1270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Heap Domain</a:t>
            </a:r>
          </a:p>
        </p:txBody>
      </p:sp>
      <p:pic>
        <p:nvPicPr>
          <p:cNvPr id="20" name="Elemento grafico 19" descr="Segno di spunta">
            <a:extLst>
              <a:ext uri="{FF2B5EF4-FFF2-40B4-BE49-F238E27FC236}">
                <a16:creationId xmlns:a16="http://schemas.microsoft.com/office/drawing/2014/main" id="{37020988-7480-4A82-A5A0-250BA6B460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02193" y="1881022"/>
            <a:ext cx="307182" cy="307182"/>
          </a:xfrm>
          <a:prstGeom prst="rect">
            <a:avLst/>
          </a:prstGeom>
        </p:spPr>
      </p:pic>
      <p:pic>
        <p:nvPicPr>
          <p:cNvPr id="21" name="Elemento grafico 20" descr="Segno di spunta">
            <a:extLst>
              <a:ext uri="{FF2B5EF4-FFF2-40B4-BE49-F238E27FC236}">
                <a16:creationId xmlns:a16="http://schemas.microsoft.com/office/drawing/2014/main" id="{7A0A00BF-7184-46EC-B7F4-90C65ADE8C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02193" y="2416359"/>
            <a:ext cx="307182" cy="307182"/>
          </a:xfrm>
          <a:prstGeom prst="rect">
            <a:avLst/>
          </a:prstGeom>
        </p:spPr>
      </p:pic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22F97B35-53A9-4655-8218-281D0634E6C1}"/>
              </a:ext>
            </a:extLst>
          </p:cNvPr>
          <p:cNvSpPr txBox="1"/>
          <p:nvPr/>
        </p:nvSpPr>
        <p:spPr>
          <a:xfrm>
            <a:off x="958238" y="3907453"/>
            <a:ext cx="58293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3"/>
                </a:solidFill>
              </a:rPr>
              <a:t>How do memory and value abstraction </a:t>
            </a:r>
            <a:r>
              <a:rPr lang="en-US" sz="2800" u="sng" dirty="0">
                <a:solidFill>
                  <a:schemeClr val="accent3"/>
                </a:solidFill>
              </a:rPr>
              <a:t>modularly</a:t>
            </a:r>
            <a:r>
              <a:rPr lang="en-US" sz="2800" dirty="0">
                <a:solidFill>
                  <a:schemeClr val="accent3"/>
                </a:solidFill>
              </a:rPr>
              <a:t> exchange information?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E2C596D-8E20-4632-B9E8-E564AEACF93D}"/>
              </a:ext>
            </a:extLst>
          </p:cNvPr>
          <p:cNvSpPr txBox="1"/>
          <p:nvPr/>
        </p:nvSpPr>
        <p:spPr>
          <a:xfrm>
            <a:off x="9505950" y="2598254"/>
            <a:ext cx="2295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Intervals, octagons, …</a:t>
            </a: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BEC577AC-290C-461A-9AE3-7A24A55B4D0A}"/>
              </a:ext>
            </a:extLst>
          </p:cNvPr>
          <p:cNvSpPr txBox="1"/>
          <p:nvPr/>
        </p:nvSpPr>
        <p:spPr>
          <a:xfrm>
            <a:off x="9505950" y="3149054"/>
            <a:ext cx="2533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Program points, shape, …</a:t>
            </a:r>
          </a:p>
        </p:txBody>
      </p:sp>
      <p:sp>
        <p:nvSpPr>
          <p:cNvPr id="8" name="Segnaposto data 7">
            <a:extLst>
              <a:ext uri="{FF2B5EF4-FFF2-40B4-BE49-F238E27FC236}">
                <a16:creationId xmlns:a16="http://schemas.microsoft.com/office/drawing/2014/main" id="{62BADC28-5273-4B65-8886-6FE256CC0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19th, 2022</a:t>
            </a:r>
          </a:p>
        </p:txBody>
      </p:sp>
      <p:sp>
        <p:nvSpPr>
          <p:cNvPr id="9" name="Segnaposto piè di pagina 8">
            <a:extLst>
              <a:ext uri="{FF2B5EF4-FFF2-40B4-BE49-F238E27FC236}">
                <a16:creationId xmlns:a16="http://schemas.microsoft.com/office/drawing/2014/main" id="{0A43C369-177D-45A2-9C92-745DF682A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Modular Multi-Language analysis in LiSA</a:t>
            </a:r>
          </a:p>
        </p:txBody>
      </p:sp>
      <p:sp>
        <p:nvSpPr>
          <p:cNvPr id="13" name="Segnaposto numero diapositiva 12">
            <a:extLst>
              <a:ext uri="{FF2B5EF4-FFF2-40B4-BE49-F238E27FC236}">
                <a16:creationId xmlns:a16="http://schemas.microsoft.com/office/drawing/2014/main" id="{708A022D-A13B-41A8-B087-3C93BEF27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47260-40CB-45AE-8B45-B7FEDFEA1F4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615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24" grpId="0"/>
      <p:bldP spid="7" grpId="0"/>
      <p:bldP spid="2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417561E-D337-4F46-BACC-75264FCF1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Abstract State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E195FA44-ADDD-41B5-A4D1-62271CC80E90}"/>
              </a:ext>
            </a:extLst>
          </p:cNvPr>
          <p:cNvSpPr txBox="1"/>
          <p:nvPr/>
        </p:nvSpPr>
        <p:spPr>
          <a:xfrm>
            <a:off x="838200" y="5614705"/>
            <a:ext cx="1051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Pietro Ferrara, A generic framework for heap and value analyses of object-oriented programming languages, Theoretical Computer Science, Volume 631, 2016, Pages 43-72</a:t>
            </a:r>
          </a:p>
        </p:txBody>
      </p:sp>
      <p:sp>
        <p:nvSpPr>
          <p:cNvPr id="6" name="Rettangolo con angoli arrotondati 5">
            <a:extLst>
              <a:ext uri="{FF2B5EF4-FFF2-40B4-BE49-F238E27FC236}">
                <a16:creationId xmlns:a16="http://schemas.microsoft.com/office/drawing/2014/main" id="{4BA6C280-A5E7-4EDB-9292-F92C9578EAA2}"/>
              </a:ext>
            </a:extLst>
          </p:cNvPr>
          <p:cNvSpPr/>
          <p:nvPr/>
        </p:nvSpPr>
        <p:spPr>
          <a:xfrm>
            <a:off x="7384221" y="2048346"/>
            <a:ext cx="3465618" cy="2761307"/>
          </a:xfrm>
          <a:prstGeom prst="roundRect">
            <a:avLst>
              <a:gd name="adj" fmla="val 4955"/>
            </a:avLst>
          </a:prstGeom>
          <a:solidFill>
            <a:schemeClr val="bg1"/>
          </a:solidFill>
          <a:ln w="1270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3" name="Connettore 2 12">
            <a:extLst>
              <a:ext uri="{FF2B5EF4-FFF2-40B4-BE49-F238E27FC236}">
                <a16:creationId xmlns:a16="http://schemas.microsoft.com/office/drawing/2014/main" id="{5E5DBFE5-EEFA-47E6-9138-C13F2D10F4A6}"/>
              </a:ext>
            </a:extLst>
          </p:cNvPr>
          <p:cNvCxnSpPr>
            <a:cxnSpLocks/>
          </p:cNvCxnSpPr>
          <p:nvPr/>
        </p:nvCxnSpPr>
        <p:spPr>
          <a:xfrm>
            <a:off x="8606278" y="3112309"/>
            <a:ext cx="0" cy="113926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97AA8678-28B2-4293-8C86-6B529622B7AA}"/>
              </a:ext>
            </a:extLst>
          </p:cNvPr>
          <p:cNvSpPr txBox="1"/>
          <p:nvPr/>
        </p:nvSpPr>
        <p:spPr>
          <a:xfrm>
            <a:off x="8068078" y="3398953"/>
            <a:ext cx="108628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rewritten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expr</a:t>
            </a:r>
          </a:p>
        </p:txBody>
      </p:sp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id="{8598F841-42D8-4865-9F67-DD6B5BFA851E}"/>
              </a:ext>
            </a:extLst>
          </p:cNvPr>
          <p:cNvSpPr/>
          <p:nvPr/>
        </p:nvSpPr>
        <p:spPr>
          <a:xfrm>
            <a:off x="7670244" y="4262216"/>
            <a:ext cx="2873921" cy="396240"/>
          </a:xfrm>
          <a:prstGeom prst="roundRect">
            <a:avLst>
              <a:gd name="adj" fmla="val 4955"/>
            </a:avLst>
          </a:prstGeom>
          <a:solidFill>
            <a:schemeClr val="bg1"/>
          </a:solidFill>
          <a:ln w="1270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Value Domain</a:t>
            </a:r>
          </a:p>
        </p:txBody>
      </p:sp>
      <p:sp>
        <p:nvSpPr>
          <p:cNvPr id="8" name="Rettangolo con angoli arrotondati 7">
            <a:extLst>
              <a:ext uri="{FF2B5EF4-FFF2-40B4-BE49-F238E27FC236}">
                <a16:creationId xmlns:a16="http://schemas.microsoft.com/office/drawing/2014/main" id="{4540D5F5-05B3-41BD-A080-7A2EEAFB03CB}"/>
              </a:ext>
            </a:extLst>
          </p:cNvPr>
          <p:cNvSpPr/>
          <p:nvPr/>
        </p:nvSpPr>
        <p:spPr>
          <a:xfrm>
            <a:off x="7670244" y="2716069"/>
            <a:ext cx="2873918" cy="396240"/>
          </a:xfrm>
          <a:prstGeom prst="roundRect">
            <a:avLst>
              <a:gd name="adj" fmla="val 4955"/>
            </a:avLst>
          </a:prstGeom>
          <a:solidFill>
            <a:schemeClr val="bg1"/>
          </a:solidFill>
          <a:ln w="1270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Heap Domain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8C0E0225-F1EA-403A-8D00-6D6C4E3B392E}"/>
              </a:ext>
            </a:extLst>
          </p:cNvPr>
          <p:cNvSpPr txBox="1"/>
          <p:nvPr/>
        </p:nvSpPr>
        <p:spPr>
          <a:xfrm>
            <a:off x="8071928" y="2169450"/>
            <a:ext cx="20902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Abstract State</a:t>
            </a:r>
          </a:p>
        </p:txBody>
      </p:sp>
      <p:cxnSp>
        <p:nvCxnSpPr>
          <p:cNvPr id="10" name="Connettore 2 9">
            <a:extLst>
              <a:ext uri="{FF2B5EF4-FFF2-40B4-BE49-F238E27FC236}">
                <a16:creationId xmlns:a16="http://schemas.microsoft.com/office/drawing/2014/main" id="{94A2498E-E2FD-46E3-AA02-F46D64537B6F}"/>
              </a:ext>
            </a:extLst>
          </p:cNvPr>
          <p:cNvCxnSpPr>
            <a:cxnSpLocks/>
            <a:stCxn id="6" idx="1"/>
            <a:endCxn id="8" idx="1"/>
          </p:cNvCxnSpPr>
          <p:nvPr/>
        </p:nvCxnSpPr>
        <p:spPr>
          <a:xfrm flipV="1">
            <a:off x="7384221" y="2914189"/>
            <a:ext cx="286023" cy="514811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Connettore 2 10">
            <a:extLst>
              <a:ext uri="{FF2B5EF4-FFF2-40B4-BE49-F238E27FC236}">
                <a16:creationId xmlns:a16="http://schemas.microsoft.com/office/drawing/2014/main" id="{0829A3B2-F6AA-43D6-A47E-92C610B75311}"/>
              </a:ext>
            </a:extLst>
          </p:cNvPr>
          <p:cNvCxnSpPr>
            <a:cxnSpLocks/>
            <a:stCxn id="6" idx="1"/>
            <a:endCxn id="12" idx="3"/>
          </p:cNvCxnSpPr>
          <p:nvPr/>
        </p:nvCxnSpPr>
        <p:spPr>
          <a:xfrm flipH="1" flipV="1">
            <a:off x="6916536" y="3428614"/>
            <a:ext cx="467685" cy="386"/>
          </a:xfrm>
          <a:prstGeom prst="straightConnector1">
            <a:avLst/>
          </a:prstGeom>
          <a:ln w="12700">
            <a:headEnd type="triangl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AA372E4E-9F4B-4CAD-834E-629D3CCCE16C}"/>
              </a:ext>
            </a:extLst>
          </p:cNvPr>
          <p:cNvSpPr txBox="1"/>
          <p:nvPr/>
        </p:nvSpPr>
        <p:spPr>
          <a:xfrm>
            <a:off x="6258732" y="3243948"/>
            <a:ext cx="657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expr</a:t>
            </a:r>
          </a:p>
        </p:txBody>
      </p:sp>
      <p:cxnSp>
        <p:nvCxnSpPr>
          <p:cNvPr id="15" name="Connettore 2 14">
            <a:extLst>
              <a:ext uri="{FF2B5EF4-FFF2-40B4-BE49-F238E27FC236}">
                <a16:creationId xmlns:a16="http://schemas.microsoft.com/office/drawing/2014/main" id="{5B734045-7976-4C4F-8DB2-EE751C895244}"/>
              </a:ext>
            </a:extLst>
          </p:cNvPr>
          <p:cNvCxnSpPr>
            <a:cxnSpLocks/>
          </p:cNvCxnSpPr>
          <p:nvPr/>
        </p:nvCxnSpPr>
        <p:spPr>
          <a:xfrm>
            <a:off x="9923105" y="3122956"/>
            <a:ext cx="0" cy="1128609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C443114D-7DFB-4733-A5EE-6290A734DD84}"/>
              </a:ext>
            </a:extLst>
          </p:cNvPr>
          <p:cNvSpPr txBox="1"/>
          <p:nvPr/>
        </p:nvSpPr>
        <p:spPr>
          <a:xfrm>
            <a:off x="5958397" y="3509239"/>
            <a:ext cx="135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x = w + 3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49050395-2A67-45FC-BC07-7E2399AC13F2}"/>
              </a:ext>
            </a:extLst>
          </p:cNvPr>
          <p:cNvSpPr txBox="1"/>
          <p:nvPr/>
        </p:nvSpPr>
        <p:spPr>
          <a:xfrm>
            <a:off x="7364570" y="3891416"/>
            <a:ext cx="1227600" cy="370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x = w + 3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98ADE585-DD78-412B-96FA-1C3042EF99DE}"/>
              </a:ext>
            </a:extLst>
          </p:cNvPr>
          <p:cNvSpPr txBox="1"/>
          <p:nvPr/>
        </p:nvSpPr>
        <p:spPr>
          <a:xfrm>
            <a:off x="9622043" y="3907901"/>
            <a:ext cx="1105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{}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557AE084-066A-4B8D-9FBE-44857359E297}"/>
              </a:ext>
            </a:extLst>
          </p:cNvPr>
          <p:cNvSpPr txBox="1"/>
          <p:nvPr/>
        </p:nvSpPr>
        <p:spPr>
          <a:xfrm>
            <a:off x="903600" y="2048346"/>
            <a:ext cx="34656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nsolas" panose="020B0609020204030204" pitchFamily="49" charset="0"/>
                <a:cs typeface="Lucida Sans Typewriter" panose="020B0602040502020304" pitchFamily="33" charset="0"/>
              </a:rPr>
              <a:t>int x = w + 3;</a:t>
            </a:r>
          </a:p>
          <a:p>
            <a:r>
              <a:rPr lang="en-US" sz="2000" dirty="0">
                <a:latin typeface="Consolas" panose="020B0609020204030204" pitchFamily="49" charset="0"/>
                <a:cs typeface="Lucida Sans Typewriter" panose="020B0602040502020304" pitchFamily="33" charset="0"/>
              </a:rPr>
              <a:t>A </a:t>
            </a:r>
            <a:r>
              <a:rPr lang="en-US" sz="2000" dirty="0" err="1">
                <a:latin typeface="Consolas" panose="020B0609020204030204" pitchFamily="49" charset="0"/>
                <a:cs typeface="Lucida Sans Typewriter" panose="020B0602040502020304" pitchFamily="33" charset="0"/>
              </a:rPr>
              <a:t>a</a:t>
            </a:r>
            <a:r>
              <a:rPr lang="en-US" sz="2000" dirty="0">
                <a:latin typeface="Consolas" panose="020B0609020204030204" pitchFamily="49" charset="0"/>
                <a:cs typeface="Lucida Sans Typewriter" panose="020B0602040502020304" pitchFamily="33" charset="0"/>
              </a:rPr>
              <a:t> = new A();</a:t>
            </a:r>
          </a:p>
          <a:p>
            <a:r>
              <a:rPr lang="en-US" sz="2000" dirty="0" err="1">
                <a:latin typeface="Consolas" panose="020B0609020204030204" pitchFamily="49" charset="0"/>
                <a:cs typeface="Lucida Sans Typewriter" panose="020B0602040502020304" pitchFamily="33" charset="0"/>
              </a:rPr>
              <a:t>a.f</a:t>
            </a:r>
            <a:r>
              <a:rPr lang="en-US" sz="2000" dirty="0">
                <a:latin typeface="Consolas" panose="020B0609020204030204" pitchFamily="49" charset="0"/>
                <a:cs typeface="Lucida Sans Typewriter" panose="020B0602040502020304" pitchFamily="33" charset="0"/>
              </a:rPr>
              <a:t> = x;</a:t>
            </a:r>
          </a:p>
          <a:p>
            <a:r>
              <a:rPr lang="en-US" sz="2000" dirty="0" err="1">
                <a:latin typeface="Consolas" panose="020B0609020204030204" pitchFamily="49" charset="0"/>
                <a:cs typeface="Lucida Sans Typewriter" panose="020B0602040502020304" pitchFamily="33" charset="0"/>
              </a:rPr>
              <a:t>a.g</a:t>
            </a:r>
            <a:r>
              <a:rPr lang="en-US" sz="2000" dirty="0">
                <a:latin typeface="Consolas" panose="020B0609020204030204" pitchFamily="49" charset="0"/>
                <a:cs typeface="Lucida Sans Typewriter" panose="020B0602040502020304" pitchFamily="33" charset="0"/>
              </a:rPr>
              <a:t> = </a:t>
            </a:r>
            <a:r>
              <a:rPr lang="en-US" sz="2000" dirty="0" err="1">
                <a:latin typeface="Consolas" panose="020B0609020204030204" pitchFamily="49" charset="0"/>
                <a:cs typeface="Lucida Sans Typewriter" panose="020B0602040502020304" pitchFamily="33" charset="0"/>
              </a:rPr>
              <a:t>a.f</a:t>
            </a:r>
            <a:r>
              <a:rPr lang="en-US" sz="2000" dirty="0">
                <a:latin typeface="Consolas" panose="020B0609020204030204" pitchFamily="49" charset="0"/>
                <a:cs typeface="Lucida Sans Typewriter" panose="020B0602040502020304" pitchFamily="33" charset="0"/>
              </a:rPr>
              <a:t> * 2;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B98F6959-28EB-45C8-BB50-A212970CAF2C}"/>
              </a:ext>
            </a:extLst>
          </p:cNvPr>
          <p:cNvSpPr txBox="1"/>
          <p:nvPr/>
        </p:nvSpPr>
        <p:spPr>
          <a:xfrm>
            <a:off x="903600" y="4171473"/>
            <a:ext cx="4125600" cy="64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Heap: []</a:t>
            </a:r>
          </a:p>
          <a:p>
            <a:r>
              <a:rPr lang="en-US" dirty="0"/>
              <a:t>Value: [w -&gt; [5, 10]]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A2CF6838-AF3E-4579-90B5-38D2D11CF774}"/>
              </a:ext>
            </a:extLst>
          </p:cNvPr>
          <p:cNvSpPr txBox="1"/>
          <p:nvPr/>
        </p:nvSpPr>
        <p:spPr>
          <a:xfrm>
            <a:off x="903600" y="4172400"/>
            <a:ext cx="4125600" cy="64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Heap: []</a:t>
            </a:r>
          </a:p>
          <a:p>
            <a:r>
              <a:rPr lang="en-US" dirty="0"/>
              <a:t>Value: [w -&gt; [5, 10], x -&gt; [8, 13]]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20B64340-5930-4EA4-851C-7A2D951F4D33}"/>
              </a:ext>
            </a:extLst>
          </p:cNvPr>
          <p:cNvSpPr txBox="1"/>
          <p:nvPr/>
        </p:nvSpPr>
        <p:spPr>
          <a:xfrm>
            <a:off x="903600" y="4172400"/>
            <a:ext cx="4125600" cy="64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Heap: [a -&gt; l]</a:t>
            </a:r>
          </a:p>
          <a:p>
            <a:r>
              <a:rPr lang="en-US" dirty="0"/>
              <a:t>Value: [w -&gt; [5, 10], x -&gt; [8, 13]]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DF5B44A0-3B32-4716-A8F1-CD89736CA1F4}"/>
              </a:ext>
            </a:extLst>
          </p:cNvPr>
          <p:cNvSpPr txBox="1"/>
          <p:nvPr/>
        </p:nvSpPr>
        <p:spPr>
          <a:xfrm>
            <a:off x="903600" y="4172400"/>
            <a:ext cx="4480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Heap: [a -&gt; l]</a:t>
            </a:r>
          </a:p>
          <a:p>
            <a:r>
              <a:rPr lang="en-US" dirty="0"/>
              <a:t>Value: [w -&gt; [5, 10], x -&gt; [8, 13], l -&gt; [8, 13]]</a:t>
            </a: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B377A147-CFCC-452D-A3FE-9DF045005D6F}"/>
              </a:ext>
            </a:extLst>
          </p:cNvPr>
          <p:cNvSpPr txBox="1"/>
          <p:nvPr/>
        </p:nvSpPr>
        <p:spPr>
          <a:xfrm>
            <a:off x="5958397" y="3509239"/>
            <a:ext cx="135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a = new A()</a:t>
            </a: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2A6DE125-A0C9-4BED-8622-7DF170A105BA}"/>
              </a:ext>
            </a:extLst>
          </p:cNvPr>
          <p:cNvSpPr txBox="1"/>
          <p:nvPr/>
        </p:nvSpPr>
        <p:spPr>
          <a:xfrm>
            <a:off x="5958397" y="3509239"/>
            <a:ext cx="135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rgbClr val="FF0000"/>
                </a:solidFill>
              </a:rPr>
              <a:t>a.f</a:t>
            </a:r>
            <a:r>
              <a:rPr lang="en-US" dirty="0">
                <a:solidFill>
                  <a:srgbClr val="FF0000"/>
                </a:solidFill>
              </a:rPr>
              <a:t> = x</a:t>
            </a: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E1145549-1A96-4ECD-936F-C52705555816}"/>
              </a:ext>
            </a:extLst>
          </p:cNvPr>
          <p:cNvSpPr txBox="1"/>
          <p:nvPr/>
        </p:nvSpPr>
        <p:spPr>
          <a:xfrm>
            <a:off x="7364570" y="3891416"/>
            <a:ext cx="1227600" cy="370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a = l</a:t>
            </a: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A357C2E1-60DE-4B76-A363-440848FD9ED8}"/>
              </a:ext>
            </a:extLst>
          </p:cNvPr>
          <p:cNvSpPr txBox="1"/>
          <p:nvPr/>
        </p:nvSpPr>
        <p:spPr>
          <a:xfrm>
            <a:off x="7364570" y="3891416"/>
            <a:ext cx="1227600" cy="370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l = x</a:t>
            </a: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4D19252B-981D-4A43-B679-D352F212B2E5}"/>
              </a:ext>
            </a:extLst>
          </p:cNvPr>
          <p:cNvSpPr txBox="1"/>
          <p:nvPr/>
        </p:nvSpPr>
        <p:spPr>
          <a:xfrm>
            <a:off x="903600" y="3820490"/>
            <a:ext cx="4662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Intervals + Program Point (field insensitive)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8100F06B-9E40-4403-B8FD-93435AB125FE}"/>
              </a:ext>
            </a:extLst>
          </p:cNvPr>
          <p:cNvSpPr txBox="1"/>
          <p:nvPr/>
        </p:nvSpPr>
        <p:spPr>
          <a:xfrm>
            <a:off x="9292350" y="3492032"/>
            <a:ext cx="131012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substitution</a:t>
            </a:r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A8A27D63-0C19-40CA-89F8-C97ABE01170C}"/>
              </a:ext>
            </a:extLst>
          </p:cNvPr>
          <p:cNvSpPr txBox="1"/>
          <p:nvPr/>
        </p:nvSpPr>
        <p:spPr>
          <a:xfrm>
            <a:off x="903600" y="3820490"/>
            <a:ext cx="4662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Intervals + Program Point (field sensitive)</a:t>
            </a:r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65B93EA9-AC1B-479E-8A57-4CDC661AC06D}"/>
              </a:ext>
            </a:extLst>
          </p:cNvPr>
          <p:cNvSpPr txBox="1"/>
          <p:nvPr/>
        </p:nvSpPr>
        <p:spPr>
          <a:xfrm>
            <a:off x="903600" y="4172400"/>
            <a:ext cx="4480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Heap: [a -&gt; l]</a:t>
            </a:r>
          </a:p>
          <a:p>
            <a:r>
              <a:rPr lang="en-US" dirty="0"/>
              <a:t>Value: [w -&gt; [5, 10], x -&gt; [8, 13], </a:t>
            </a:r>
            <a:r>
              <a:rPr lang="en-US" dirty="0" err="1"/>
              <a:t>l.f</a:t>
            </a:r>
            <a:r>
              <a:rPr lang="en-US" dirty="0"/>
              <a:t> -&gt; [8, 13]]</a:t>
            </a: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4E47714A-E1DC-4466-A718-29F2219430E6}"/>
              </a:ext>
            </a:extLst>
          </p:cNvPr>
          <p:cNvSpPr txBox="1"/>
          <p:nvPr/>
        </p:nvSpPr>
        <p:spPr>
          <a:xfrm>
            <a:off x="7364570" y="3891416"/>
            <a:ext cx="1227600" cy="370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rgbClr val="FF0000"/>
                </a:solidFill>
              </a:rPr>
              <a:t>l.f</a:t>
            </a:r>
            <a:r>
              <a:rPr lang="en-US" dirty="0">
                <a:solidFill>
                  <a:srgbClr val="FF0000"/>
                </a:solidFill>
              </a:rPr>
              <a:t> = x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7BAFF779-AB55-4077-B8FC-DFCFA4B645A0}"/>
              </a:ext>
            </a:extLst>
          </p:cNvPr>
          <p:cNvSpPr txBox="1"/>
          <p:nvPr/>
        </p:nvSpPr>
        <p:spPr>
          <a:xfrm>
            <a:off x="903600" y="3460248"/>
            <a:ext cx="4125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What if we want better precision?</a:t>
            </a:r>
          </a:p>
        </p:txBody>
      </p:sp>
      <p:sp>
        <p:nvSpPr>
          <p:cNvPr id="34" name="Freccia a destra 33">
            <a:extLst>
              <a:ext uri="{FF2B5EF4-FFF2-40B4-BE49-F238E27FC236}">
                <a16:creationId xmlns:a16="http://schemas.microsoft.com/office/drawing/2014/main" id="{D8C69656-3B2D-4449-807E-2449095E958E}"/>
              </a:ext>
            </a:extLst>
          </p:cNvPr>
          <p:cNvSpPr/>
          <p:nvPr/>
        </p:nvSpPr>
        <p:spPr>
          <a:xfrm rot="10800000">
            <a:off x="3091825" y="2152409"/>
            <a:ext cx="286023" cy="228600"/>
          </a:xfrm>
          <a:prstGeom prst="rightArrow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ccia a destra 37">
            <a:extLst>
              <a:ext uri="{FF2B5EF4-FFF2-40B4-BE49-F238E27FC236}">
                <a16:creationId xmlns:a16="http://schemas.microsoft.com/office/drawing/2014/main" id="{F098D703-8C44-4BCD-ABE3-CA5460F0E884}"/>
              </a:ext>
            </a:extLst>
          </p:cNvPr>
          <p:cNvSpPr/>
          <p:nvPr/>
        </p:nvSpPr>
        <p:spPr>
          <a:xfrm rot="10800000">
            <a:off x="3091825" y="2458975"/>
            <a:ext cx="286023" cy="228600"/>
          </a:xfrm>
          <a:prstGeom prst="rightArrow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ccia a destra 38">
            <a:extLst>
              <a:ext uri="{FF2B5EF4-FFF2-40B4-BE49-F238E27FC236}">
                <a16:creationId xmlns:a16="http://schemas.microsoft.com/office/drawing/2014/main" id="{3D206163-4521-41B8-8EB3-478CDE62CD13}"/>
              </a:ext>
            </a:extLst>
          </p:cNvPr>
          <p:cNvSpPr/>
          <p:nvPr/>
        </p:nvSpPr>
        <p:spPr>
          <a:xfrm rot="10800000">
            <a:off x="3091824" y="2750551"/>
            <a:ext cx="286023" cy="228600"/>
          </a:xfrm>
          <a:prstGeom prst="rightArrow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CasellaDiTesto 39">
            <a:extLst>
              <a:ext uri="{FF2B5EF4-FFF2-40B4-BE49-F238E27FC236}">
                <a16:creationId xmlns:a16="http://schemas.microsoft.com/office/drawing/2014/main" id="{F6B363B9-2777-479A-8DA6-36640CD67DA7}"/>
              </a:ext>
            </a:extLst>
          </p:cNvPr>
          <p:cNvSpPr txBox="1"/>
          <p:nvPr/>
        </p:nvSpPr>
        <p:spPr>
          <a:xfrm>
            <a:off x="903600" y="4172400"/>
            <a:ext cx="4125600" cy="64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Heap: [a -&gt; l]</a:t>
            </a:r>
          </a:p>
          <a:p>
            <a:r>
              <a:rPr lang="en-US" dirty="0"/>
              <a:t>Value: [w -&gt; [5, 10], x -&gt; [8, 13]]</a:t>
            </a:r>
          </a:p>
        </p:txBody>
      </p:sp>
      <p:sp>
        <p:nvSpPr>
          <p:cNvPr id="41" name="Freccia a destra 40">
            <a:extLst>
              <a:ext uri="{FF2B5EF4-FFF2-40B4-BE49-F238E27FC236}">
                <a16:creationId xmlns:a16="http://schemas.microsoft.com/office/drawing/2014/main" id="{39D5F13D-6527-435A-9325-88C8004B6FC4}"/>
              </a:ext>
            </a:extLst>
          </p:cNvPr>
          <p:cNvSpPr/>
          <p:nvPr/>
        </p:nvSpPr>
        <p:spPr>
          <a:xfrm rot="10800000">
            <a:off x="3091823" y="3054161"/>
            <a:ext cx="286023" cy="228600"/>
          </a:xfrm>
          <a:prstGeom prst="rightArrow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CasellaDiTesto 41">
            <a:extLst>
              <a:ext uri="{FF2B5EF4-FFF2-40B4-BE49-F238E27FC236}">
                <a16:creationId xmlns:a16="http://schemas.microsoft.com/office/drawing/2014/main" id="{427B4581-4C48-467C-8547-68410C49E517}"/>
              </a:ext>
            </a:extLst>
          </p:cNvPr>
          <p:cNvSpPr txBox="1"/>
          <p:nvPr/>
        </p:nvSpPr>
        <p:spPr>
          <a:xfrm>
            <a:off x="903600" y="4172400"/>
            <a:ext cx="4480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Heap: [a -&gt; l]</a:t>
            </a:r>
          </a:p>
          <a:p>
            <a:r>
              <a:rPr lang="en-US" dirty="0"/>
              <a:t>Value: [w -&gt; [5, 10], x -&gt; [8, 13], l -&gt; [8, 26]]</a:t>
            </a:r>
          </a:p>
        </p:txBody>
      </p:sp>
      <p:sp>
        <p:nvSpPr>
          <p:cNvPr id="43" name="CasellaDiTesto 42">
            <a:extLst>
              <a:ext uri="{FF2B5EF4-FFF2-40B4-BE49-F238E27FC236}">
                <a16:creationId xmlns:a16="http://schemas.microsoft.com/office/drawing/2014/main" id="{0E91B93B-A886-4F09-9D84-19385F92FF99}"/>
              </a:ext>
            </a:extLst>
          </p:cNvPr>
          <p:cNvSpPr txBox="1"/>
          <p:nvPr/>
        </p:nvSpPr>
        <p:spPr>
          <a:xfrm>
            <a:off x="903600" y="4172400"/>
            <a:ext cx="56501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Heap: [a -&gt; l]</a:t>
            </a:r>
          </a:p>
          <a:p>
            <a:r>
              <a:rPr lang="en-US" dirty="0"/>
              <a:t>Value: [w -&gt; [5, 10], x -&gt; [8, 13], </a:t>
            </a:r>
            <a:r>
              <a:rPr lang="en-US" dirty="0" err="1"/>
              <a:t>l.f</a:t>
            </a:r>
            <a:r>
              <a:rPr lang="en-US" dirty="0"/>
              <a:t> -&gt; [8, 13], </a:t>
            </a:r>
            <a:r>
              <a:rPr lang="en-US" dirty="0" err="1"/>
              <a:t>l.g</a:t>
            </a:r>
            <a:r>
              <a:rPr lang="en-US" dirty="0"/>
              <a:t> -&gt; [16, 26]]</a:t>
            </a:r>
          </a:p>
        </p:txBody>
      </p:sp>
      <p:sp>
        <p:nvSpPr>
          <p:cNvPr id="44" name="CasellaDiTesto 43">
            <a:extLst>
              <a:ext uri="{FF2B5EF4-FFF2-40B4-BE49-F238E27FC236}">
                <a16:creationId xmlns:a16="http://schemas.microsoft.com/office/drawing/2014/main" id="{962E9843-8589-4186-A716-DDD5C2534F29}"/>
              </a:ext>
            </a:extLst>
          </p:cNvPr>
          <p:cNvSpPr txBox="1"/>
          <p:nvPr/>
        </p:nvSpPr>
        <p:spPr>
          <a:xfrm>
            <a:off x="7364570" y="3891416"/>
            <a:ext cx="1227600" cy="370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l = l * 2</a:t>
            </a:r>
          </a:p>
        </p:txBody>
      </p:sp>
      <p:sp>
        <p:nvSpPr>
          <p:cNvPr id="45" name="CasellaDiTesto 44">
            <a:extLst>
              <a:ext uri="{FF2B5EF4-FFF2-40B4-BE49-F238E27FC236}">
                <a16:creationId xmlns:a16="http://schemas.microsoft.com/office/drawing/2014/main" id="{44F6C768-601B-4E20-AAA6-CC85B538E250}"/>
              </a:ext>
            </a:extLst>
          </p:cNvPr>
          <p:cNvSpPr txBox="1"/>
          <p:nvPr/>
        </p:nvSpPr>
        <p:spPr>
          <a:xfrm>
            <a:off x="5958397" y="3509239"/>
            <a:ext cx="135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rgbClr val="FF0000"/>
                </a:solidFill>
              </a:rPr>
              <a:t>a.g</a:t>
            </a:r>
            <a:r>
              <a:rPr lang="en-US" dirty="0">
                <a:solidFill>
                  <a:srgbClr val="FF0000"/>
                </a:solidFill>
              </a:rPr>
              <a:t> = </a:t>
            </a:r>
            <a:r>
              <a:rPr lang="en-US" dirty="0" err="1">
                <a:solidFill>
                  <a:srgbClr val="FF0000"/>
                </a:solidFill>
              </a:rPr>
              <a:t>a.f</a:t>
            </a:r>
            <a:r>
              <a:rPr lang="en-US" dirty="0">
                <a:solidFill>
                  <a:srgbClr val="FF0000"/>
                </a:solidFill>
              </a:rPr>
              <a:t> * 2</a:t>
            </a:r>
          </a:p>
        </p:txBody>
      </p:sp>
      <p:sp>
        <p:nvSpPr>
          <p:cNvPr id="46" name="CasellaDiTesto 45">
            <a:extLst>
              <a:ext uri="{FF2B5EF4-FFF2-40B4-BE49-F238E27FC236}">
                <a16:creationId xmlns:a16="http://schemas.microsoft.com/office/drawing/2014/main" id="{7FF4C88F-E284-44DE-9B03-BD7E2BA44942}"/>
              </a:ext>
            </a:extLst>
          </p:cNvPr>
          <p:cNvSpPr txBox="1"/>
          <p:nvPr/>
        </p:nvSpPr>
        <p:spPr>
          <a:xfrm>
            <a:off x="7364570" y="3891416"/>
            <a:ext cx="1228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rgbClr val="FF0000"/>
                </a:solidFill>
              </a:rPr>
              <a:t>l.g</a:t>
            </a:r>
            <a:r>
              <a:rPr lang="en-US" dirty="0">
                <a:solidFill>
                  <a:srgbClr val="FF0000"/>
                </a:solidFill>
              </a:rPr>
              <a:t> = </a:t>
            </a:r>
            <a:r>
              <a:rPr lang="en-US" dirty="0" err="1">
                <a:solidFill>
                  <a:srgbClr val="FF0000"/>
                </a:solidFill>
              </a:rPr>
              <a:t>l.f</a:t>
            </a:r>
            <a:r>
              <a:rPr lang="en-US" dirty="0">
                <a:solidFill>
                  <a:srgbClr val="FF0000"/>
                </a:solidFill>
              </a:rPr>
              <a:t> * 2</a:t>
            </a:r>
          </a:p>
        </p:txBody>
      </p:sp>
      <p:sp>
        <p:nvSpPr>
          <p:cNvPr id="47" name="Segnaposto data 46">
            <a:extLst>
              <a:ext uri="{FF2B5EF4-FFF2-40B4-BE49-F238E27FC236}">
                <a16:creationId xmlns:a16="http://schemas.microsoft.com/office/drawing/2014/main" id="{36820710-FD2E-4BB7-8ADA-4A8BC4721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19th, 2022</a:t>
            </a:r>
          </a:p>
        </p:txBody>
      </p:sp>
      <p:sp>
        <p:nvSpPr>
          <p:cNvPr id="48" name="Segnaposto piè di pagina 47">
            <a:extLst>
              <a:ext uri="{FF2B5EF4-FFF2-40B4-BE49-F238E27FC236}">
                <a16:creationId xmlns:a16="http://schemas.microsoft.com/office/drawing/2014/main" id="{CFA6333B-A0C5-4108-A9CC-9323C7E3C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Modular Multi-Language analysis in LiSA</a:t>
            </a:r>
          </a:p>
        </p:txBody>
      </p:sp>
      <p:sp>
        <p:nvSpPr>
          <p:cNvPr id="49" name="Segnaposto numero diapositiva 48">
            <a:extLst>
              <a:ext uri="{FF2B5EF4-FFF2-40B4-BE49-F238E27FC236}">
                <a16:creationId xmlns:a16="http://schemas.microsoft.com/office/drawing/2014/main" id="{2252312A-1D65-49BB-80DF-38E0A485D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47260-40CB-45AE-8B45-B7FEDFEA1F4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278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18" grpId="0"/>
      <p:bldP spid="18" grpId="1"/>
      <p:bldP spid="19" grpId="0"/>
      <p:bldP spid="19" grpId="1"/>
      <p:bldP spid="19" grpId="2"/>
      <p:bldP spid="19" grpId="3"/>
      <p:bldP spid="19" grpId="4"/>
      <p:bldP spid="19" grpId="5"/>
      <p:bldP spid="19" grpId="6"/>
      <p:bldP spid="19" grpId="7"/>
      <p:bldP spid="19" grpId="8"/>
      <p:bldP spid="19" grpId="9"/>
      <p:bldP spid="19" grpId="10"/>
      <p:bldP spid="21" grpId="0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26" grpId="2"/>
      <p:bldP spid="26" grpId="3"/>
      <p:bldP spid="27" grpId="0"/>
      <p:bldP spid="27" grpId="1"/>
      <p:bldP spid="28" grpId="0"/>
      <p:bldP spid="28" grpId="1"/>
      <p:bldP spid="29" grpId="0"/>
      <p:bldP spid="31" grpId="0"/>
      <p:bldP spid="32" grpId="0"/>
      <p:bldP spid="32" grpId="1"/>
      <p:bldP spid="33" grpId="0"/>
      <p:bldP spid="33" grpId="1"/>
      <p:bldP spid="3" grpId="0"/>
      <p:bldP spid="34" grpId="0" animBg="1"/>
      <p:bldP spid="34" grpId="1" animBg="1"/>
      <p:bldP spid="38" grpId="0" animBg="1"/>
      <p:bldP spid="38" grpId="1" animBg="1"/>
      <p:bldP spid="39" grpId="0" animBg="1"/>
      <p:bldP spid="39" grpId="1" animBg="1"/>
      <p:bldP spid="39" grpId="2" animBg="1"/>
      <p:bldP spid="39" grpId="3" animBg="1"/>
      <p:bldP spid="40" grpId="0"/>
      <p:bldP spid="40" grpId="1"/>
      <p:bldP spid="41" grpId="0" animBg="1"/>
      <p:bldP spid="41" grpId="1" animBg="1"/>
      <p:bldP spid="41" grpId="2" animBg="1"/>
      <p:bldP spid="42" grpId="0"/>
      <p:bldP spid="42" grpId="1"/>
      <p:bldP spid="43" grpId="0"/>
      <p:bldP spid="44" grpId="0"/>
      <p:bldP spid="44" grpId="1"/>
      <p:bldP spid="45" grpId="0"/>
      <p:bldP spid="45" grpId="1"/>
      <p:bldP spid="45" grpId="2"/>
      <p:bldP spid="4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F222B13-C5C6-437B-96F4-9714A2B37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Abstract Interpretation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CD8768D-DAF7-4B85-AEE7-6EFC08160B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Framework for reasoning about program semantics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8F2E5D62-6E25-43DE-927A-6CCB86EAA426}"/>
              </a:ext>
            </a:extLst>
          </p:cNvPr>
          <p:cNvSpPr txBox="1"/>
          <p:nvPr/>
        </p:nvSpPr>
        <p:spPr>
          <a:xfrm>
            <a:off x="3844043" y="2898043"/>
            <a:ext cx="10139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Lucida Sans Typewriter" panose="020B0602040502020304" pitchFamily="33" charset="0"/>
                <a:cs typeface="Lucida Sans Typewriter" panose="020B0602040502020304" pitchFamily="33" charset="0"/>
              </a:rPr>
              <a:t>P, I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D0D5C21E-6290-4958-B625-0FF659E7E77C}"/>
              </a:ext>
            </a:extLst>
          </p:cNvPr>
          <p:cNvSpPr txBox="1"/>
          <p:nvPr/>
        </p:nvSpPr>
        <p:spPr>
          <a:xfrm>
            <a:off x="3844043" y="5349796"/>
            <a:ext cx="10139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Lucida Sans Typewriter" panose="020B0602040502020304" pitchFamily="33" charset="0"/>
                <a:cs typeface="Lucida Sans Typewriter" panose="020B0602040502020304" pitchFamily="33" charset="0"/>
              </a:rPr>
              <a:t>R</a:t>
            </a:r>
          </a:p>
        </p:txBody>
      </p:sp>
      <p:cxnSp>
        <p:nvCxnSpPr>
          <p:cNvPr id="6" name="Connettore 2 5">
            <a:extLst>
              <a:ext uri="{FF2B5EF4-FFF2-40B4-BE49-F238E27FC236}">
                <a16:creationId xmlns:a16="http://schemas.microsoft.com/office/drawing/2014/main" id="{221DA1DB-71D0-440B-B0EC-B2EEB3E250B8}"/>
              </a:ext>
            </a:extLst>
          </p:cNvPr>
          <p:cNvCxnSpPr>
            <a:stCxn id="4" idx="2"/>
            <a:endCxn id="5" idx="0"/>
          </p:cNvCxnSpPr>
          <p:nvPr/>
        </p:nvCxnSpPr>
        <p:spPr>
          <a:xfrm>
            <a:off x="4351037" y="3298153"/>
            <a:ext cx="0" cy="20516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1990013B-5854-48D8-A721-7549E5181924}"/>
              </a:ext>
            </a:extLst>
          </p:cNvPr>
          <p:cNvSpPr txBox="1"/>
          <p:nvPr/>
        </p:nvSpPr>
        <p:spPr>
          <a:xfrm>
            <a:off x="7346232" y="2898043"/>
            <a:ext cx="10139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Lucida Sans Typewriter" panose="020B0602040502020304" pitchFamily="33" charset="0"/>
                <a:cs typeface="Lucida Sans Typewriter" panose="020B0602040502020304" pitchFamily="33" charset="0"/>
              </a:rPr>
              <a:t>P</a:t>
            </a:r>
            <a:r>
              <a:rPr lang="en-US" sz="2000" baseline="30000" dirty="0">
                <a:latin typeface="Lucida Sans Typewriter" panose="020B0602040502020304" pitchFamily="33" charset="0"/>
                <a:cs typeface="Lucida Sans Typewriter" panose="020B0602040502020304" pitchFamily="33" charset="0"/>
              </a:rPr>
              <a:t>#</a:t>
            </a:r>
            <a:r>
              <a:rPr lang="en-US" sz="2000" dirty="0">
                <a:latin typeface="Lucida Sans Typewriter" panose="020B0602040502020304" pitchFamily="33" charset="0"/>
                <a:cs typeface="Lucida Sans Typewriter" panose="020B0602040502020304" pitchFamily="33" charset="0"/>
              </a:rPr>
              <a:t>, I</a:t>
            </a:r>
            <a:r>
              <a:rPr lang="en-US" sz="2000" baseline="30000" dirty="0">
                <a:latin typeface="Lucida Sans Typewriter" panose="020B0602040502020304" pitchFamily="33" charset="0"/>
                <a:cs typeface="Lucida Sans Typewriter" panose="020B0602040502020304" pitchFamily="33" charset="0"/>
              </a:rPr>
              <a:t>#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D501651B-4216-4941-8375-3E45833A85DE}"/>
              </a:ext>
            </a:extLst>
          </p:cNvPr>
          <p:cNvSpPr txBox="1"/>
          <p:nvPr/>
        </p:nvSpPr>
        <p:spPr>
          <a:xfrm>
            <a:off x="7346232" y="5349796"/>
            <a:ext cx="10139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Lucida Sans Typewriter" panose="020B0602040502020304" pitchFamily="33" charset="0"/>
                <a:cs typeface="Lucida Sans Typewriter" panose="020B0602040502020304" pitchFamily="33" charset="0"/>
              </a:rPr>
              <a:t>R</a:t>
            </a:r>
            <a:r>
              <a:rPr lang="en-US" sz="2000" baseline="30000" dirty="0">
                <a:latin typeface="Lucida Sans Typewriter" panose="020B0602040502020304" pitchFamily="33" charset="0"/>
                <a:cs typeface="Lucida Sans Typewriter" panose="020B0602040502020304" pitchFamily="33" charset="0"/>
              </a:rPr>
              <a:t>#</a:t>
            </a:r>
          </a:p>
        </p:txBody>
      </p:sp>
      <p:cxnSp>
        <p:nvCxnSpPr>
          <p:cNvPr id="9" name="Connettore 2 8">
            <a:extLst>
              <a:ext uri="{FF2B5EF4-FFF2-40B4-BE49-F238E27FC236}">
                <a16:creationId xmlns:a16="http://schemas.microsoft.com/office/drawing/2014/main" id="{E334C40A-0FB7-4355-95C3-CC24A7ED1836}"/>
              </a:ext>
            </a:extLst>
          </p:cNvPr>
          <p:cNvCxnSpPr>
            <a:stCxn id="7" idx="2"/>
            <a:endCxn id="8" idx="0"/>
          </p:cNvCxnSpPr>
          <p:nvPr/>
        </p:nvCxnSpPr>
        <p:spPr>
          <a:xfrm>
            <a:off x="7853226" y="3298153"/>
            <a:ext cx="0" cy="20516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Connettore 2 9">
            <a:extLst>
              <a:ext uri="{FF2B5EF4-FFF2-40B4-BE49-F238E27FC236}">
                <a16:creationId xmlns:a16="http://schemas.microsoft.com/office/drawing/2014/main" id="{24D4F269-B7C8-4A47-AF1C-13BBDD01192F}"/>
              </a:ext>
            </a:extLst>
          </p:cNvPr>
          <p:cNvCxnSpPr>
            <a:stCxn id="4" idx="3"/>
            <a:endCxn id="7" idx="1"/>
          </p:cNvCxnSpPr>
          <p:nvPr/>
        </p:nvCxnSpPr>
        <p:spPr>
          <a:xfrm>
            <a:off x="4858031" y="3098098"/>
            <a:ext cx="248820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sellaDiTesto 10">
                <a:extLst>
                  <a:ext uri="{FF2B5EF4-FFF2-40B4-BE49-F238E27FC236}">
                    <a16:creationId xmlns:a16="http://schemas.microsoft.com/office/drawing/2014/main" id="{D7FACF8B-AF09-4D62-94F6-3568DDB96E61}"/>
                  </a:ext>
                </a:extLst>
              </p:cNvPr>
              <p:cNvSpPr txBox="1"/>
              <p:nvPr/>
            </p:nvSpPr>
            <p:spPr>
              <a:xfrm>
                <a:off x="4336710" y="5356256"/>
                <a:ext cx="101398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Lucida Sans Typewriter" panose="020B0602040502020304" pitchFamily="33" charset="0"/>
                      </a:rPr>
                      <m:t>⊆</m:t>
                    </m:r>
                  </m:oMath>
                </a14:m>
                <a:r>
                  <a:rPr lang="en-US" sz="2000" dirty="0">
                    <a:latin typeface="Lucida Sans Typewriter" panose="020B0602040502020304" pitchFamily="33" charset="0"/>
                    <a:cs typeface="Lucida Sans Typewriter" panose="020B0602040502020304" pitchFamily="33" charset="0"/>
                  </a:rPr>
                  <a:t> R</a:t>
                </a:r>
                <a:r>
                  <a:rPr lang="en-US" sz="2000" baseline="30000" dirty="0">
                    <a:latin typeface="Lucida Sans Typewriter" panose="020B0602040502020304" pitchFamily="33" charset="0"/>
                    <a:cs typeface="Lucida Sans Typewriter" panose="020B0602040502020304" pitchFamily="33" charset="0"/>
                  </a:rPr>
                  <a:t>'</a:t>
                </a:r>
              </a:p>
            </p:txBody>
          </p:sp>
        </mc:Choice>
        <mc:Fallback xmlns="">
          <p:sp>
            <p:nvSpPr>
              <p:cNvPr id="11" name="CasellaDiTesto 10">
                <a:extLst>
                  <a:ext uri="{FF2B5EF4-FFF2-40B4-BE49-F238E27FC236}">
                    <a16:creationId xmlns:a16="http://schemas.microsoft.com/office/drawing/2014/main" id="{D7FACF8B-AF09-4D62-94F6-3568DDB96E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6710" y="5356256"/>
                <a:ext cx="1013988" cy="400110"/>
              </a:xfrm>
              <a:prstGeom prst="rect">
                <a:avLst/>
              </a:prstGeom>
              <a:blipFill>
                <a:blip r:embed="rId2"/>
                <a:stretch>
                  <a:fillRect t="-9231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79BECEF4-F56F-4DC1-998E-1AC7347D64D9}"/>
              </a:ext>
            </a:extLst>
          </p:cNvPr>
          <p:cNvCxnSpPr>
            <a:stCxn id="8" idx="1"/>
            <a:endCxn id="11" idx="3"/>
          </p:cNvCxnSpPr>
          <p:nvPr/>
        </p:nvCxnSpPr>
        <p:spPr>
          <a:xfrm flipH="1">
            <a:off x="5350698" y="5549851"/>
            <a:ext cx="1995534" cy="64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4917F61C-062C-4162-B72A-9F7E11EA9B29}"/>
              </a:ext>
            </a:extLst>
          </p:cNvPr>
          <p:cNvSpPr txBox="1"/>
          <p:nvPr/>
        </p:nvSpPr>
        <p:spPr>
          <a:xfrm>
            <a:off x="2965859" y="4139308"/>
            <a:ext cx="13851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r"/>
            <a:r>
              <a:rPr lang="en-US" dirty="0"/>
              <a:t>semantics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20C09C75-7E2B-4FE1-9765-7663D21B0195}"/>
              </a:ext>
            </a:extLst>
          </p:cNvPr>
          <p:cNvSpPr txBox="1"/>
          <p:nvPr/>
        </p:nvSpPr>
        <p:spPr>
          <a:xfrm>
            <a:off x="7853225" y="4139308"/>
            <a:ext cx="1963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l"/>
            <a:r>
              <a:rPr lang="en-US" dirty="0"/>
              <a:t>abstract semantics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626037DD-3C7E-4EF4-AA16-005CD15615C1}"/>
              </a:ext>
            </a:extLst>
          </p:cNvPr>
          <p:cNvSpPr txBox="1"/>
          <p:nvPr/>
        </p:nvSpPr>
        <p:spPr>
          <a:xfrm>
            <a:off x="5435619" y="2728766"/>
            <a:ext cx="1333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abstraction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9EA5943D-6CBA-483C-8737-52B0572AA9D8}"/>
              </a:ext>
            </a:extLst>
          </p:cNvPr>
          <p:cNvSpPr txBox="1"/>
          <p:nvPr/>
        </p:nvSpPr>
        <p:spPr>
          <a:xfrm>
            <a:off x="5624709" y="5551598"/>
            <a:ext cx="153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r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/>
            <a:r>
              <a:rPr lang="en-US" dirty="0"/>
              <a:t>concretization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64CC2305-D066-4FAE-B24A-3C36B745A587}"/>
              </a:ext>
            </a:extLst>
          </p:cNvPr>
          <p:cNvSpPr txBox="1"/>
          <p:nvPr/>
        </p:nvSpPr>
        <p:spPr>
          <a:xfrm>
            <a:off x="2571750" y="4443473"/>
            <a:ext cx="1779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r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>
                <a:solidFill>
                  <a:srgbClr val="FF0000"/>
                </a:solidFill>
              </a:rPr>
              <a:t>not computable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63418C37-BCC6-45DA-BD63-AE7E9CFB53A9}"/>
              </a:ext>
            </a:extLst>
          </p:cNvPr>
          <p:cNvSpPr txBox="1"/>
          <p:nvPr/>
        </p:nvSpPr>
        <p:spPr>
          <a:xfrm>
            <a:off x="7853225" y="4443473"/>
            <a:ext cx="2435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r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l"/>
            <a:r>
              <a:rPr lang="en-US" u="sng" dirty="0">
                <a:solidFill>
                  <a:srgbClr val="FF0000"/>
                </a:solidFill>
              </a:rPr>
              <a:t>must</a:t>
            </a:r>
            <a:r>
              <a:rPr lang="en-US" dirty="0">
                <a:solidFill>
                  <a:srgbClr val="FF0000"/>
                </a:solidFill>
              </a:rPr>
              <a:t> over-approximate concrete semantics</a:t>
            </a:r>
          </a:p>
        </p:txBody>
      </p:sp>
      <p:sp>
        <p:nvSpPr>
          <p:cNvPr id="22" name="Segnaposto data 21">
            <a:extLst>
              <a:ext uri="{FF2B5EF4-FFF2-40B4-BE49-F238E27FC236}">
                <a16:creationId xmlns:a16="http://schemas.microsoft.com/office/drawing/2014/main" id="{1E3689DE-E0CE-4E27-A430-741154FD4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19th, 2022</a:t>
            </a:r>
          </a:p>
        </p:txBody>
      </p:sp>
      <p:sp>
        <p:nvSpPr>
          <p:cNvPr id="23" name="Segnaposto piè di pagina 22">
            <a:extLst>
              <a:ext uri="{FF2B5EF4-FFF2-40B4-BE49-F238E27FC236}">
                <a16:creationId xmlns:a16="http://schemas.microsoft.com/office/drawing/2014/main" id="{08BD3073-9348-496D-B5E1-D9EC1256A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Modular Multi-Language analysis in LiSA</a:t>
            </a:r>
          </a:p>
        </p:txBody>
      </p:sp>
      <p:sp>
        <p:nvSpPr>
          <p:cNvPr id="24" name="Segnaposto numero diapositiva 23">
            <a:extLst>
              <a:ext uri="{FF2B5EF4-FFF2-40B4-BE49-F238E27FC236}">
                <a16:creationId xmlns:a16="http://schemas.microsoft.com/office/drawing/2014/main" id="{A7E5F184-3DE2-469E-BFEE-8A4317F67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47260-40CB-45AE-8B45-B7FEDFEA1F4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6236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tangolo con angoli arrotondati 21">
            <a:extLst>
              <a:ext uri="{FF2B5EF4-FFF2-40B4-BE49-F238E27FC236}">
                <a16:creationId xmlns:a16="http://schemas.microsoft.com/office/drawing/2014/main" id="{81AC9F23-68C7-48EA-91C3-D704AE116B16}"/>
              </a:ext>
            </a:extLst>
          </p:cNvPr>
          <p:cNvSpPr/>
          <p:nvPr/>
        </p:nvSpPr>
        <p:spPr>
          <a:xfrm>
            <a:off x="7638473" y="1875737"/>
            <a:ext cx="1810327" cy="2409931"/>
          </a:xfrm>
          <a:prstGeom prst="roundRect">
            <a:avLst>
              <a:gd name="adj" fmla="val 4955"/>
            </a:avLst>
          </a:prstGeom>
          <a:solidFill>
            <a:schemeClr val="bg1"/>
          </a:solidFill>
          <a:ln w="1270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07C66CA8-5B36-458A-86D8-4EBBFAE9A558}"/>
              </a:ext>
            </a:extLst>
          </p:cNvPr>
          <p:cNvSpPr txBox="1"/>
          <p:nvPr/>
        </p:nvSpPr>
        <p:spPr>
          <a:xfrm>
            <a:off x="7673178" y="1862794"/>
            <a:ext cx="1742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Analysis State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417561E-D337-4F46-BACC-75264FCF1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Achieving modularity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D69FBF7-1C3A-494E-895F-0B1A31FBA4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Value abstraction</a:t>
            </a:r>
          </a:p>
          <a:p>
            <a:r>
              <a:rPr lang="en-US" dirty="0"/>
              <a:t>Memory abstraction</a:t>
            </a:r>
          </a:p>
          <a:p>
            <a:r>
              <a:rPr lang="en-US" dirty="0"/>
              <a:t>Call resolution</a:t>
            </a:r>
          </a:p>
          <a:p>
            <a:r>
              <a:rPr lang="en-US" dirty="0"/>
              <a:t>Analysis orchestration</a:t>
            </a:r>
          </a:p>
        </p:txBody>
      </p:sp>
      <p:sp>
        <p:nvSpPr>
          <p:cNvPr id="14" name="Rettangolo con angoli arrotondati 13">
            <a:extLst>
              <a:ext uri="{FF2B5EF4-FFF2-40B4-BE49-F238E27FC236}">
                <a16:creationId xmlns:a16="http://schemas.microsoft.com/office/drawing/2014/main" id="{248CB627-8365-4395-899E-C17C9A38E6B9}"/>
              </a:ext>
            </a:extLst>
          </p:cNvPr>
          <p:cNvSpPr/>
          <p:nvPr/>
        </p:nvSpPr>
        <p:spPr>
          <a:xfrm>
            <a:off x="7711425" y="2233343"/>
            <a:ext cx="1670037" cy="1432560"/>
          </a:xfrm>
          <a:prstGeom prst="roundRect">
            <a:avLst>
              <a:gd name="adj" fmla="val 4955"/>
            </a:avLst>
          </a:prstGeom>
          <a:solidFill>
            <a:schemeClr val="bg1"/>
          </a:solidFill>
          <a:ln w="1270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ttangolo con angoli arrotondati 14">
            <a:extLst>
              <a:ext uri="{FF2B5EF4-FFF2-40B4-BE49-F238E27FC236}">
                <a16:creationId xmlns:a16="http://schemas.microsoft.com/office/drawing/2014/main" id="{AE3CC539-C972-4A06-9B0B-7BE59EA4F992}"/>
              </a:ext>
            </a:extLst>
          </p:cNvPr>
          <p:cNvSpPr/>
          <p:nvPr/>
        </p:nvSpPr>
        <p:spPr>
          <a:xfrm>
            <a:off x="7786030" y="2584452"/>
            <a:ext cx="1520825" cy="396240"/>
          </a:xfrm>
          <a:prstGeom prst="roundRect">
            <a:avLst>
              <a:gd name="adj" fmla="val 4955"/>
            </a:avLst>
          </a:prstGeom>
          <a:solidFill>
            <a:schemeClr val="bg1"/>
          </a:solidFill>
          <a:ln w="1270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Value Domain</a:t>
            </a:r>
          </a:p>
        </p:txBody>
      </p:sp>
      <p:sp>
        <p:nvSpPr>
          <p:cNvPr id="16" name="Rettangolo con angoli arrotondati 15">
            <a:extLst>
              <a:ext uri="{FF2B5EF4-FFF2-40B4-BE49-F238E27FC236}">
                <a16:creationId xmlns:a16="http://schemas.microsoft.com/office/drawing/2014/main" id="{1A61A566-ED82-48CA-A6DB-BCE072956243}"/>
              </a:ext>
            </a:extLst>
          </p:cNvPr>
          <p:cNvSpPr/>
          <p:nvPr/>
        </p:nvSpPr>
        <p:spPr>
          <a:xfrm>
            <a:off x="7791713" y="3133249"/>
            <a:ext cx="1520825" cy="396240"/>
          </a:xfrm>
          <a:prstGeom prst="roundRect">
            <a:avLst>
              <a:gd name="adj" fmla="val 4955"/>
            </a:avLst>
          </a:prstGeom>
          <a:solidFill>
            <a:schemeClr val="bg1"/>
          </a:solidFill>
          <a:ln w="1270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Heap Domain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B4BDFDCA-A288-4C92-B38D-BA5B6737F916}"/>
              </a:ext>
            </a:extLst>
          </p:cNvPr>
          <p:cNvSpPr txBox="1"/>
          <p:nvPr/>
        </p:nvSpPr>
        <p:spPr>
          <a:xfrm>
            <a:off x="7743386" y="2220399"/>
            <a:ext cx="1607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Abstract State</a:t>
            </a:r>
          </a:p>
        </p:txBody>
      </p:sp>
      <p:pic>
        <p:nvPicPr>
          <p:cNvPr id="20" name="Elemento grafico 19" descr="Segno di spunta">
            <a:extLst>
              <a:ext uri="{FF2B5EF4-FFF2-40B4-BE49-F238E27FC236}">
                <a16:creationId xmlns:a16="http://schemas.microsoft.com/office/drawing/2014/main" id="{37020988-7480-4A82-A5A0-250BA6B460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02193" y="1881022"/>
            <a:ext cx="307182" cy="307182"/>
          </a:xfrm>
          <a:prstGeom prst="rect">
            <a:avLst/>
          </a:prstGeom>
        </p:spPr>
      </p:pic>
      <p:pic>
        <p:nvPicPr>
          <p:cNvPr id="21" name="Elemento grafico 20" descr="Segno di spunta">
            <a:extLst>
              <a:ext uri="{FF2B5EF4-FFF2-40B4-BE49-F238E27FC236}">
                <a16:creationId xmlns:a16="http://schemas.microsoft.com/office/drawing/2014/main" id="{7A0A00BF-7184-46EC-B7F4-90C65ADE8C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02193" y="2416359"/>
            <a:ext cx="307182" cy="307182"/>
          </a:xfrm>
          <a:prstGeom prst="rect">
            <a:avLst/>
          </a:prstGeom>
        </p:spPr>
      </p:pic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22F97B35-53A9-4655-8218-281D0634E6C1}"/>
              </a:ext>
            </a:extLst>
          </p:cNvPr>
          <p:cNvSpPr txBox="1"/>
          <p:nvPr/>
        </p:nvSpPr>
        <p:spPr>
          <a:xfrm>
            <a:off x="958238" y="3907453"/>
            <a:ext cx="58293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3"/>
                </a:solidFill>
              </a:rPr>
              <a:t>How do we </a:t>
            </a:r>
            <a:r>
              <a:rPr lang="en-US" sz="2800" u="sng" dirty="0">
                <a:solidFill>
                  <a:schemeClr val="accent3"/>
                </a:solidFill>
              </a:rPr>
              <a:t>modularly</a:t>
            </a:r>
            <a:r>
              <a:rPr lang="en-US" sz="2800" dirty="0">
                <a:solidFill>
                  <a:schemeClr val="accent3"/>
                </a:solidFill>
              </a:rPr>
              <a:t>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3"/>
                </a:solidFill>
              </a:rPr>
              <a:t>compute the result of calls?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3"/>
                </a:solidFill>
              </a:rPr>
              <a:t>run a fixpoint over the program?</a:t>
            </a:r>
          </a:p>
        </p:txBody>
      </p:sp>
      <p:sp>
        <p:nvSpPr>
          <p:cNvPr id="19" name="Rettangolo con angoli arrotondati 18">
            <a:extLst>
              <a:ext uri="{FF2B5EF4-FFF2-40B4-BE49-F238E27FC236}">
                <a16:creationId xmlns:a16="http://schemas.microsoft.com/office/drawing/2014/main" id="{40EFDBA8-20A6-43EC-9181-49AE3C0C201E}"/>
              </a:ext>
            </a:extLst>
          </p:cNvPr>
          <p:cNvSpPr/>
          <p:nvPr/>
        </p:nvSpPr>
        <p:spPr>
          <a:xfrm>
            <a:off x="7850037" y="4906090"/>
            <a:ext cx="1392815" cy="396240"/>
          </a:xfrm>
          <a:prstGeom prst="roundRect">
            <a:avLst>
              <a:gd name="adj" fmla="val 4955"/>
            </a:avLst>
          </a:prstGeom>
          <a:solidFill>
            <a:schemeClr val="bg1"/>
          </a:solidFill>
          <a:ln w="1270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Call Graph</a:t>
            </a:r>
          </a:p>
        </p:txBody>
      </p:sp>
      <p:pic>
        <p:nvPicPr>
          <p:cNvPr id="23" name="Elemento grafico 22" descr="Segno di spunta">
            <a:extLst>
              <a:ext uri="{FF2B5EF4-FFF2-40B4-BE49-F238E27FC236}">
                <a16:creationId xmlns:a16="http://schemas.microsoft.com/office/drawing/2014/main" id="{5C510144-693D-4AE2-AE12-65348E3EFD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02193" y="2912447"/>
            <a:ext cx="307182" cy="307182"/>
          </a:xfrm>
          <a:prstGeom prst="rect">
            <a:avLst/>
          </a:prstGeom>
        </p:spPr>
      </p:pic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EFEAED18-43A5-42A9-90B8-A59ADEE9FCD4}"/>
              </a:ext>
            </a:extLst>
          </p:cNvPr>
          <p:cNvSpPr txBox="1"/>
          <p:nvPr/>
        </p:nvSpPr>
        <p:spPr>
          <a:xfrm>
            <a:off x="9505950" y="4921357"/>
            <a:ext cx="2533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RTA, CHA, …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DE8FB7AA-995F-44F0-89C3-C5930EED5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19th, 2022</a:t>
            </a:r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21646B81-4636-4D9E-B5CF-D0A691830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Modular Multi-Language analysis in LiSA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0066F392-E4A6-48E0-8C34-29268ADB0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47260-40CB-45AE-8B45-B7FEDFEA1F4E}" type="slidenum">
              <a:rPr lang="en-US" smtClean="0"/>
              <a:t>20</a:t>
            </a:fld>
            <a:endParaRPr lang="en-US"/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E25ECE57-156A-4172-80CA-5CF541EAA6F9}"/>
              </a:ext>
            </a:extLst>
          </p:cNvPr>
          <p:cNvSpPr txBox="1"/>
          <p:nvPr/>
        </p:nvSpPr>
        <p:spPr>
          <a:xfrm>
            <a:off x="9505950" y="2597906"/>
            <a:ext cx="2295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Intervals, octagons, …</a:t>
            </a: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F4548BC9-1AD9-4EB2-BAAC-EB2F2C3290C9}"/>
              </a:ext>
            </a:extLst>
          </p:cNvPr>
          <p:cNvSpPr txBox="1"/>
          <p:nvPr/>
        </p:nvSpPr>
        <p:spPr>
          <a:xfrm>
            <a:off x="9505950" y="3146703"/>
            <a:ext cx="2533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Program points, shape, …</a:t>
            </a:r>
          </a:p>
        </p:txBody>
      </p:sp>
      <p:sp>
        <p:nvSpPr>
          <p:cNvPr id="26" name="Rettangolo con angoli arrotondati 25">
            <a:extLst>
              <a:ext uri="{FF2B5EF4-FFF2-40B4-BE49-F238E27FC236}">
                <a16:creationId xmlns:a16="http://schemas.microsoft.com/office/drawing/2014/main" id="{5B5B44B5-3ABC-4FEB-BE25-060392776C9D}"/>
              </a:ext>
            </a:extLst>
          </p:cNvPr>
          <p:cNvSpPr/>
          <p:nvPr/>
        </p:nvSpPr>
        <p:spPr>
          <a:xfrm>
            <a:off x="7786030" y="3753671"/>
            <a:ext cx="1520825" cy="396240"/>
          </a:xfrm>
          <a:prstGeom prst="roundRect">
            <a:avLst>
              <a:gd name="adj" fmla="val 4955"/>
            </a:avLst>
          </a:prstGeom>
          <a:solidFill>
            <a:schemeClr val="bg1"/>
          </a:solidFill>
          <a:ln w="1270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Expr Stack</a:t>
            </a:r>
          </a:p>
        </p:txBody>
      </p:sp>
    </p:spTree>
    <p:extLst>
      <p:ext uri="{BB962C8B-B14F-4D97-AF65-F5344CB8AC3E}">
        <p14:creationId xmlns:p14="http://schemas.microsoft.com/office/powerpoint/2010/main" val="1956402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5" grpId="0"/>
      <p:bldP spid="24" grpId="0"/>
      <p:bldP spid="19" grpId="0" animBg="1"/>
      <p:bldP spid="27" grpId="0"/>
      <p:bldP spid="2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F4AAAEC-7B6C-43DF-9569-3C79DC5F3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Interprocedural Analysis</a:t>
            </a:r>
          </a:p>
        </p:txBody>
      </p:sp>
      <p:sp>
        <p:nvSpPr>
          <p:cNvPr id="8" name="Rettangolo con angoli arrotondati 7">
            <a:extLst>
              <a:ext uri="{FF2B5EF4-FFF2-40B4-BE49-F238E27FC236}">
                <a16:creationId xmlns:a16="http://schemas.microsoft.com/office/drawing/2014/main" id="{D79891EB-CAC6-4C7A-89EB-42E0D8A4BC81}"/>
              </a:ext>
            </a:extLst>
          </p:cNvPr>
          <p:cNvSpPr/>
          <p:nvPr/>
        </p:nvSpPr>
        <p:spPr>
          <a:xfrm>
            <a:off x="1799776" y="4420746"/>
            <a:ext cx="1392815" cy="396240"/>
          </a:xfrm>
          <a:prstGeom prst="roundRect">
            <a:avLst>
              <a:gd name="adj" fmla="val 4955"/>
            </a:avLst>
          </a:prstGeom>
          <a:solidFill>
            <a:schemeClr val="bg1"/>
          </a:solidFill>
          <a:ln w="1270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Call Graph</a:t>
            </a:r>
          </a:p>
        </p:txBody>
      </p:sp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id="{191B2D12-B5A8-44F5-9EB0-701E80ECF5BA}"/>
              </a:ext>
            </a:extLst>
          </p:cNvPr>
          <p:cNvSpPr/>
          <p:nvPr/>
        </p:nvSpPr>
        <p:spPr>
          <a:xfrm>
            <a:off x="1661166" y="1729579"/>
            <a:ext cx="1670037" cy="685745"/>
          </a:xfrm>
          <a:prstGeom prst="roundRect">
            <a:avLst>
              <a:gd name="adj" fmla="val 4955"/>
            </a:avLst>
          </a:prstGeom>
          <a:solidFill>
            <a:schemeClr val="bg1"/>
          </a:solidFill>
          <a:ln w="1270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Interprocedural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Analysis</a:t>
            </a:r>
          </a:p>
        </p:txBody>
      </p:sp>
      <p:sp>
        <p:nvSpPr>
          <p:cNvPr id="10" name="Rettangolo con angoli arrotondati 9">
            <a:extLst>
              <a:ext uri="{FF2B5EF4-FFF2-40B4-BE49-F238E27FC236}">
                <a16:creationId xmlns:a16="http://schemas.microsoft.com/office/drawing/2014/main" id="{4924A11B-65F0-42D0-8E3F-772332295DAA}"/>
              </a:ext>
            </a:extLst>
          </p:cNvPr>
          <p:cNvSpPr/>
          <p:nvPr/>
        </p:nvSpPr>
        <p:spPr>
          <a:xfrm>
            <a:off x="5399592" y="1888808"/>
            <a:ext cx="1392815" cy="396240"/>
          </a:xfrm>
          <a:prstGeom prst="roundRect">
            <a:avLst>
              <a:gd name="adj" fmla="val 4955"/>
            </a:avLst>
          </a:prstGeom>
          <a:solidFill>
            <a:schemeClr val="bg1"/>
          </a:solidFill>
          <a:ln w="1270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CFG Fixpoint</a:t>
            </a:r>
          </a:p>
        </p:txBody>
      </p:sp>
      <p:sp>
        <p:nvSpPr>
          <p:cNvPr id="11" name="Rettangolo con angoli arrotondati 10">
            <a:extLst>
              <a:ext uri="{FF2B5EF4-FFF2-40B4-BE49-F238E27FC236}">
                <a16:creationId xmlns:a16="http://schemas.microsoft.com/office/drawing/2014/main" id="{BA08C048-E633-45B0-BFB0-BF655947A6A3}"/>
              </a:ext>
            </a:extLst>
          </p:cNvPr>
          <p:cNvSpPr/>
          <p:nvPr/>
        </p:nvSpPr>
        <p:spPr>
          <a:xfrm>
            <a:off x="5399592" y="4420746"/>
            <a:ext cx="1392815" cy="396240"/>
          </a:xfrm>
          <a:prstGeom prst="roundRect">
            <a:avLst>
              <a:gd name="adj" fmla="val 4955"/>
            </a:avLst>
          </a:prstGeom>
          <a:solidFill>
            <a:schemeClr val="bg1"/>
          </a:solidFill>
          <a:ln w="1270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Calling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stmt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4" name="Connettore curvo 13">
            <a:extLst>
              <a:ext uri="{FF2B5EF4-FFF2-40B4-BE49-F238E27FC236}">
                <a16:creationId xmlns:a16="http://schemas.microsoft.com/office/drawing/2014/main" id="{AB8F2778-39E8-4036-8637-F910665F220E}"/>
              </a:ext>
            </a:extLst>
          </p:cNvPr>
          <p:cNvCxnSpPr>
            <a:cxnSpLocks/>
          </p:cNvCxnSpPr>
          <p:nvPr/>
        </p:nvCxnSpPr>
        <p:spPr>
          <a:xfrm>
            <a:off x="6019800" y="2285048"/>
            <a:ext cx="0" cy="21356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curvo 15">
            <a:extLst>
              <a:ext uri="{FF2B5EF4-FFF2-40B4-BE49-F238E27FC236}">
                <a16:creationId xmlns:a16="http://schemas.microsoft.com/office/drawing/2014/main" id="{DAD03C12-585E-4723-B982-E3098AF08A93}"/>
              </a:ext>
            </a:extLst>
          </p:cNvPr>
          <p:cNvCxnSpPr>
            <a:cxnSpLocks/>
          </p:cNvCxnSpPr>
          <p:nvPr/>
        </p:nvCxnSpPr>
        <p:spPr>
          <a:xfrm flipH="1" flipV="1">
            <a:off x="3326835" y="2319735"/>
            <a:ext cx="2147241" cy="21010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curvo 17">
            <a:extLst>
              <a:ext uri="{FF2B5EF4-FFF2-40B4-BE49-F238E27FC236}">
                <a16:creationId xmlns:a16="http://schemas.microsoft.com/office/drawing/2014/main" id="{28AF9220-3DD4-4809-8707-95E57351EE8A}"/>
              </a:ext>
            </a:extLst>
          </p:cNvPr>
          <p:cNvCxnSpPr>
            <a:cxnSpLocks/>
          </p:cNvCxnSpPr>
          <p:nvPr/>
        </p:nvCxnSpPr>
        <p:spPr>
          <a:xfrm flipH="1">
            <a:off x="2585084" y="2415324"/>
            <a:ext cx="1" cy="20054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curvo 19">
            <a:extLst>
              <a:ext uri="{FF2B5EF4-FFF2-40B4-BE49-F238E27FC236}">
                <a16:creationId xmlns:a16="http://schemas.microsoft.com/office/drawing/2014/main" id="{5FC6B6FC-2007-48F0-BEB5-8E07C14ABD0B}"/>
              </a:ext>
            </a:extLst>
          </p:cNvPr>
          <p:cNvCxnSpPr>
            <a:cxnSpLocks/>
          </p:cNvCxnSpPr>
          <p:nvPr/>
        </p:nvCxnSpPr>
        <p:spPr>
          <a:xfrm flipV="1">
            <a:off x="2413634" y="2415324"/>
            <a:ext cx="1" cy="20054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curvo 21">
            <a:extLst>
              <a:ext uri="{FF2B5EF4-FFF2-40B4-BE49-F238E27FC236}">
                <a16:creationId xmlns:a16="http://schemas.microsoft.com/office/drawing/2014/main" id="{C9765FC1-BD34-4B60-886C-A7CF8C69EAFB}"/>
              </a:ext>
            </a:extLst>
          </p:cNvPr>
          <p:cNvCxnSpPr>
            <a:cxnSpLocks/>
          </p:cNvCxnSpPr>
          <p:nvPr/>
        </p:nvCxnSpPr>
        <p:spPr>
          <a:xfrm>
            <a:off x="3267075" y="2415324"/>
            <a:ext cx="2132517" cy="20838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curvo 23">
            <a:extLst>
              <a:ext uri="{FF2B5EF4-FFF2-40B4-BE49-F238E27FC236}">
                <a16:creationId xmlns:a16="http://schemas.microsoft.com/office/drawing/2014/main" id="{E2D58830-76F1-4668-B46B-96770B2C5055}"/>
              </a:ext>
            </a:extLst>
          </p:cNvPr>
          <p:cNvCxnSpPr>
            <a:cxnSpLocks/>
          </p:cNvCxnSpPr>
          <p:nvPr/>
        </p:nvCxnSpPr>
        <p:spPr>
          <a:xfrm flipV="1">
            <a:off x="6184900" y="2285048"/>
            <a:ext cx="0" cy="21356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292297E6-A807-4E9A-809C-F2C0C219B7B8}"/>
              </a:ext>
            </a:extLst>
          </p:cNvPr>
          <p:cNvSpPr txBox="1"/>
          <p:nvPr/>
        </p:nvSpPr>
        <p:spPr>
          <a:xfrm>
            <a:off x="3683337" y="2437254"/>
            <a:ext cx="2063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ia.getResultOf</a:t>
            </a:r>
            <a:r>
              <a:rPr lang="en-US" dirty="0"/>
              <a:t>(this)</a:t>
            </a: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44B03748-5AA2-43DC-BD3F-804FDA893695}"/>
              </a:ext>
            </a:extLst>
          </p:cNvPr>
          <p:cNvSpPr txBox="1"/>
          <p:nvPr/>
        </p:nvSpPr>
        <p:spPr>
          <a:xfrm>
            <a:off x="2585084" y="3257760"/>
            <a:ext cx="163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cg.resolve</a:t>
            </a:r>
            <a:r>
              <a:rPr lang="en-US" dirty="0"/>
              <a:t>(call)</a:t>
            </a: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B3AA1684-DBA1-4F9A-888B-34D893623074}"/>
              </a:ext>
            </a:extLst>
          </p:cNvPr>
          <p:cNvSpPr txBox="1"/>
          <p:nvPr/>
        </p:nvSpPr>
        <p:spPr>
          <a:xfrm>
            <a:off x="434693" y="3255187"/>
            <a:ext cx="1956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target(s) of the call</a:t>
            </a:r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CA26496A-79C5-49FB-9A40-A267BEB783CD}"/>
              </a:ext>
            </a:extLst>
          </p:cNvPr>
          <p:cNvSpPr txBox="1"/>
          <p:nvPr/>
        </p:nvSpPr>
        <p:spPr>
          <a:xfrm>
            <a:off x="6551288" y="2583693"/>
            <a:ext cx="1566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abstract result</a:t>
            </a:r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A9331A9A-FD40-48A3-9BE2-CF001DB38B52}"/>
              </a:ext>
            </a:extLst>
          </p:cNvPr>
          <p:cNvSpPr txBox="1"/>
          <p:nvPr/>
        </p:nvSpPr>
        <p:spPr>
          <a:xfrm>
            <a:off x="7770506" y="4036760"/>
            <a:ext cx="3333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3"/>
                </a:solidFill>
              </a:rPr>
              <a:t>The analysis state is not involved!</a:t>
            </a:r>
          </a:p>
        </p:txBody>
      </p:sp>
      <p:sp>
        <p:nvSpPr>
          <p:cNvPr id="43" name="Segnaposto data 42">
            <a:extLst>
              <a:ext uri="{FF2B5EF4-FFF2-40B4-BE49-F238E27FC236}">
                <a16:creationId xmlns:a16="http://schemas.microsoft.com/office/drawing/2014/main" id="{2EE02805-B7D7-4FDF-965E-68B8D406E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19th, 2022</a:t>
            </a:r>
          </a:p>
        </p:txBody>
      </p:sp>
      <p:sp>
        <p:nvSpPr>
          <p:cNvPr id="44" name="Segnaposto piè di pagina 43">
            <a:extLst>
              <a:ext uri="{FF2B5EF4-FFF2-40B4-BE49-F238E27FC236}">
                <a16:creationId xmlns:a16="http://schemas.microsoft.com/office/drawing/2014/main" id="{88B6BF3D-AB92-4F16-9E34-CFA43C2C1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Modular Multi-Language analysis in LiSA</a:t>
            </a:r>
          </a:p>
        </p:txBody>
      </p:sp>
      <p:sp>
        <p:nvSpPr>
          <p:cNvPr id="45" name="Segnaposto numero diapositiva 44">
            <a:extLst>
              <a:ext uri="{FF2B5EF4-FFF2-40B4-BE49-F238E27FC236}">
                <a16:creationId xmlns:a16="http://schemas.microsoft.com/office/drawing/2014/main" id="{5485D62E-C933-4AF8-ACAF-60B79E557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47260-40CB-45AE-8B45-B7FEDFEA1F4E}" type="slidenum">
              <a:rPr lang="en-US" smtClean="0"/>
              <a:t>21</a:t>
            </a:fld>
            <a:endParaRPr lang="en-US"/>
          </a:p>
        </p:txBody>
      </p:sp>
      <p:cxnSp>
        <p:nvCxnSpPr>
          <p:cNvPr id="55" name="Connettore curvo 54">
            <a:extLst>
              <a:ext uri="{FF2B5EF4-FFF2-40B4-BE49-F238E27FC236}">
                <a16:creationId xmlns:a16="http://schemas.microsoft.com/office/drawing/2014/main" id="{7021C20A-32F5-4FD7-8FE4-2DBAA69F4906}"/>
              </a:ext>
            </a:extLst>
          </p:cNvPr>
          <p:cNvCxnSpPr>
            <a:cxnSpLocks/>
            <a:stCxn id="7" idx="3"/>
            <a:endCxn id="10" idx="1"/>
          </p:cNvCxnSpPr>
          <p:nvPr/>
        </p:nvCxnSpPr>
        <p:spPr>
          <a:xfrm>
            <a:off x="3331203" y="2072452"/>
            <a:ext cx="2068389" cy="144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ttangolo con angoli arrotondati 55">
            <a:extLst>
              <a:ext uri="{FF2B5EF4-FFF2-40B4-BE49-F238E27FC236}">
                <a16:creationId xmlns:a16="http://schemas.microsoft.com/office/drawing/2014/main" id="{DD639F0D-7DE4-4422-90E5-926567963E7A}"/>
              </a:ext>
            </a:extLst>
          </p:cNvPr>
          <p:cNvSpPr/>
          <p:nvPr/>
        </p:nvSpPr>
        <p:spPr>
          <a:xfrm>
            <a:off x="8748606" y="1895158"/>
            <a:ext cx="1772086" cy="396240"/>
          </a:xfrm>
          <a:prstGeom prst="roundRect">
            <a:avLst>
              <a:gd name="adj" fmla="val 4955"/>
            </a:avLst>
          </a:prstGeom>
          <a:solidFill>
            <a:schemeClr val="bg1"/>
          </a:solidFill>
          <a:ln w="1270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Non-calling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stmt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4" name="Connettore curvo 63">
            <a:extLst>
              <a:ext uri="{FF2B5EF4-FFF2-40B4-BE49-F238E27FC236}">
                <a16:creationId xmlns:a16="http://schemas.microsoft.com/office/drawing/2014/main" id="{03A31141-55CF-4B49-B5F7-E665E9AD6EB4}"/>
              </a:ext>
            </a:extLst>
          </p:cNvPr>
          <p:cNvCxnSpPr>
            <a:cxnSpLocks/>
          </p:cNvCxnSpPr>
          <p:nvPr/>
        </p:nvCxnSpPr>
        <p:spPr>
          <a:xfrm>
            <a:off x="6792407" y="2004378"/>
            <a:ext cx="1956199" cy="63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ttore curvo 65">
            <a:extLst>
              <a:ext uri="{FF2B5EF4-FFF2-40B4-BE49-F238E27FC236}">
                <a16:creationId xmlns:a16="http://schemas.microsoft.com/office/drawing/2014/main" id="{D3094A8D-D8E8-45EC-AB62-C7FEB61AD3B1}"/>
              </a:ext>
            </a:extLst>
          </p:cNvPr>
          <p:cNvCxnSpPr>
            <a:cxnSpLocks/>
          </p:cNvCxnSpPr>
          <p:nvPr/>
        </p:nvCxnSpPr>
        <p:spPr>
          <a:xfrm flipH="1" flipV="1">
            <a:off x="6792407" y="2150428"/>
            <a:ext cx="1956199" cy="63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CasellaDiTesto 66">
            <a:extLst>
              <a:ext uri="{FF2B5EF4-FFF2-40B4-BE49-F238E27FC236}">
                <a16:creationId xmlns:a16="http://schemas.microsoft.com/office/drawing/2014/main" id="{2513822B-D5F8-4539-8160-B1B88795D33C}"/>
              </a:ext>
            </a:extLst>
          </p:cNvPr>
          <p:cNvSpPr txBox="1"/>
          <p:nvPr/>
        </p:nvSpPr>
        <p:spPr>
          <a:xfrm>
            <a:off x="6551288" y="2323250"/>
            <a:ext cx="1748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stmt.semantics</a:t>
            </a:r>
            <a:r>
              <a:rPr lang="en-US" dirty="0"/>
              <a:t>()</a:t>
            </a:r>
          </a:p>
        </p:txBody>
      </p:sp>
      <p:sp>
        <p:nvSpPr>
          <p:cNvPr id="68" name="CasellaDiTesto 67">
            <a:extLst>
              <a:ext uri="{FF2B5EF4-FFF2-40B4-BE49-F238E27FC236}">
                <a16:creationId xmlns:a16="http://schemas.microsoft.com/office/drawing/2014/main" id="{0EC9C946-7A4D-4786-9770-5422D7543C0F}"/>
              </a:ext>
            </a:extLst>
          </p:cNvPr>
          <p:cNvSpPr txBox="1"/>
          <p:nvPr/>
        </p:nvSpPr>
        <p:spPr>
          <a:xfrm>
            <a:off x="3366903" y="3848562"/>
            <a:ext cx="1583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abstract result</a:t>
            </a:r>
          </a:p>
        </p:txBody>
      </p:sp>
      <p:sp>
        <p:nvSpPr>
          <p:cNvPr id="71" name="CasellaDiTesto 70">
            <a:extLst>
              <a:ext uri="{FF2B5EF4-FFF2-40B4-BE49-F238E27FC236}">
                <a16:creationId xmlns:a16="http://schemas.microsoft.com/office/drawing/2014/main" id="{601EA6DF-4F3B-4914-9080-9D96873C99BA}"/>
              </a:ext>
            </a:extLst>
          </p:cNvPr>
          <p:cNvSpPr txBox="1"/>
          <p:nvPr/>
        </p:nvSpPr>
        <p:spPr>
          <a:xfrm>
            <a:off x="3646136" y="1696904"/>
            <a:ext cx="1438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fixpoint logic</a:t>
            </a:r>
          </a:p>
        </p:txBody>
      </p:sp>
      <p:cxnSp>
        <p:nvCxnSpPr>
          <p:cNvPr id="78" name="Connettore 2 77">
            <a:extLst>
              <a:ext uri="{FF2B5EF4-FFF2-40B4-BE49-F238E27FC236}">
                <a16:creationId xmlns:a16="http://schemas.microsoft.com/office/drawing/2014/main" id="{8E5C8C92-F195-4D9A-B5B5-C7E34A797E4B}"/>
              </a:ext>
            </a:extLst>
          </p:cNvPr>
          <p:cNvCxnSpPr>
            <a:cxnSpLocks/>
            <a:stCxn id="32" idx="0"/>
            <a:endCxn id="68" idx="3"/>
          </p:cNvCxnSpPr>
          <p:nvPr/>
        </p:nvCxnSpPr>
        <p:spPr>
          <a:xfrm flipH="1" flipV="1">
            <a:off x="4950320" y="4033228"/>
            <a:ext cx="4487061" cy="35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80" name="Connettore 2 79">
            <a:extLst>
              <a:ext uri="{FF2B5EF4-FFF2-40B4-BE49-F238E27FC236}">
                <a16:creationId xmlns:a16="http://schemas.microsoft.com/office/drawing/2014/main" id="{0FC6FF51-8C4B-4424-892E-5A2934CAA44C}"/>
              </a:ext>
            </a:extLst>
          </p:cNvPr>
          <p:cNvCxnSpPr>
            <a:cxnSpLocks/>
            <a:stCxn id="32" idx="0"/>
            <a:endCxn id="71" idx="3"/>
          </p:cNvCxnSpPr>
          <p:nvPr/>
        </p:nvCxnSpPr>
        <p:spPr>
          <a:xfrm flipH="1" flipV="1">
            <a:off x="5084657" y="1881570"/>
            <a:ext cx="4352724" cy="21551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84" name="Connettore 2 83">
            <a:extLst>
              <a:ext uri="{FF2B5EF4-FFF2-40B4-BE49-F238E27FC236}">
                <a16:creationId xmlns:a16="http://schemas.microsoft.com/office/drawing/2014/main" id="{5AF80B98-458E-4837-9E7E-E07BAD793AD2}"/>
              </a:ext>
            </a:extLst>
          </p:cNvPr>
          <p:cNvCxnSpPr>
            <a:cxnSpLocks/>
            <a:stCxn id="32" idx="0"/>
            <a:endCxn id="27" idx="3"/>
          </p:cNvCxnSpPr>
          <p:nvPr/>
        </p:nvCxnSpPr>
        <p:spPr>
          <a:xfrm flipH="1" flipV="1">
            <a:off x="5746938" y="2621920"/>
            <a:ext cx="3690443" cy="14148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86" name="Connettore 2 85">
            <a:extLst>
              <a:ext uri="{FF2B5EF4-FFF2-40B4-BE49-F238E27FC236}">
                <a16:creationId xmlns:a16="http://schemas.microsoft.com/office/drawing/2014/main" id="{BCBB44C2-6907-44DC-92A7-D342BA8A77F0}"/>
              </a:ext>
            </a:extLst>
          </p:cNvPr>
          <p:cNvCxnSpPr>
            <a:cxnSpLocks/>
            <a:stCxn id="32" idx="0"/>
            <a:endCxn id="28" idx="3"/>
          </p:cNvCxnSpPr>
          <p:nvPr/>
        </p:nvCxnSpPr>
        <p:spPr>
          <a:xfrm flipH="1" flipV="1">
            <a:off x="4223356" y="3442426"/>
            <a:ext cx="5214025" cy="5943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88" name="Connettore 2 87">
            <a:extLst>
              <a:ext uri="{FF2B5EF4-FFF2-40B4-BE49-F238E27FC236}">
                <a16:creationId xmlns:a16="http://schemas.microsoft.com/office/drawing/2014/main" id="{5B252BAC-1B8D-4F10-9AAF-7E5A8F3B91B9}"/>
              </a:ext>
            </a:extLst>
          </p:cNvPr>
          <p:cNvCxnSpPr>
            <a:cxnSpLocks/>
            <a:stCxn id="32" idx="0"/>
            <a:endCxn id="29" idx="3"/>
          </p:cNvCxnSpPr>
          <p:nvPr/>
        </p:nvCxnSpPr>
        <p:spPr>
          <a:xfrm flipH="1" flipV="1">
            <a:off x="2391409" y="3439853"/>
            <a:ext cx="7045972" cy="5969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2337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3D3D3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D3D3D3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3D3D3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D3D3D3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3D3D3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D3D3D3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D3D3D3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3D3D3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D3D3D3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3D3D3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D3D3D3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" presetClass="emph" presetSubtype="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3D3D3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3D3D3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D3D3D3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3D3D3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3D3D3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D3D3D3"/>
                                      </p:to>
                                    </p:animClr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D3D3D3"/>
                                      </p:to>
                                    </p:animClr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3D3D3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0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D3D3D3"/>
                                      </p:to>
                                    </p:animClr>
                                    <p:set>
                                      <p:cBhvr>
                                        <p:cTn id="10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D3D3D3"/>
                                      </p:to>
                                    </p:animClr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D3D3D3"/>
                                      </p:to>
                                    </p:animClr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2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3D3D3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2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3D3D3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3D3D3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D3D3D3"/>
                                      </p:to>
                                    </p:animClr>
                                    <p:set>
                                      <p:cBhvr>
                                        <p:cTn id="1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D3D3D3"/>
                                      </p:to>
                                    </p:animClr>
                                    <p:set>
                                      <p:cBhvr>
                                        <p:cTn id="1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3D3D3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D3D3D3"/>
                                      </p:to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D3D3D3"/>
                                      </p:to>
                                    </p:animClr>
                                    <p:set>
                                      <p:cBhvr>
                                        <p:cTn id="1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" presetClass="emph" presetSubtype="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3D3D3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7" presetID="3" presetClass="emph" presetSubtype="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3D3D3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9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61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63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65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67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7" grpId="0" animBg="1"/>
      <p:bldP spid="7" grpId="1" animBg="1"/>
      <p:bldP spid="7" grpId="2" animBg="1"/>
      <p:bldP spid="10" grpId="0" animBg="1"/>
      <p:bldP spid="10" grpId="1" animBg="1"/>
      <p:bldP spid="11" grpId="0" animBg="1"/>
      <p:bldP spid="11" grpId="1" animBg="1"/>
      <p:bldP spid="11" grpId="2" animBg="1"/>
      <p:bldP spid="11" grpId="3" animBg="1"/>
      <p:bldP spid="27" grpId="0"/>
      <p:bldP spid="27" grpId="1"/>
      <p:bldP spid="27" grpId="2"/>
      <p:bldP spid="28" grpId="0"/>
      <p:bldP spid="28" grpId="1"/>
      <p:bldP spid="28" grpId="2"/>
      <p:bldP spid="29" grpId="0"/>
      <p:bldP spid="29" grpId="1"/>
      <p:bldP spid="29" grpId="2"/>
      <p:bldP spid="30" grpId="0"/>
      <p:bldP spid="30" grpId="1"/>
      <p:bldP spid="30" grpId="2"/>
      <p:bldP spid="30" grpId="3"/>
      <p:bldP spid="32" grpId="0"/>
      <p:bldP spid="56" grpId="0" animBg="1"/>
      <p:bldP spid="56" grpId="1" animBg="1"/>
      <p:bldP spid="67" grpId="0"/>
      <p:bldP spid="67" grpId="1"/>
      <p:bldP spid="67" grpId="2"/>
      <p:bldP spid="67" grpId="3"/>
      <p:bldP spid="68" grpId="0"/>
      <p:bldP spid="68" grpId="1"/>
      <p:bldP spid="68" grpId="2"/>
      <p:bldP spid="71" grpId="0"/>
      <p:bldP spid="71" grpId="1"/>
      <p:bldP spid="71" grpId="2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417561E-D337-4F46-BACC-75264FCF1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 what does LiSA analyze?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D69FBF7-1C3A-494E-895F-0B1A31FBA4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965701"/>
          </a:xfrm>
        </p:spPr>
        <p:txBody>
          <a:bodyPr>
            <a:normAutofit/>
          </a:bodyPr>
          <a:lstStyle/>
          <a:p>
            <a:r>
              <a:rPr lang="en-US" dirty="0">
                <a:cs typeface="Lucida Sans Typewriter" panose="020B0602040502020304" pitchFamily="33" charset="0"/>
              </a:rPr>
              <a:t>LiSA program is made up of CFGs (+ extra information)</a:t>
            </a:r>
          </a:p>
          <a:p>
            <a:r>
              <a:rPr lang="en-US" dirty="0">
                <a:cs typeface="Lucida Sans Typewriter" panose="020B0602040502020304" pitchFamily="33" charset="0"/>
              </a:rPr>
              <a:t>CFGs encode flow control in their structure </a:t>
            </a:r>
          </a:p>
          <a:p>
            <a:r>
              <a:rPr lang="en-US" dirty="0">
                <a:cs typeface="Lucida Sans Typewriter" panose="020B0602040502020304" pitchFamily="33" charset="0"/>
              </a:rPr>
              <a:t>CFG nodes are language-specific </a:t>
            </a:r>
          </a:p>
          <a:p>
            <a:r>
              <a:rPr lang="en-US" dirty="0">
                <a:cs typeface="Lucida Sans Typewriter" panose="020B0602040502020304" pitchFamily="33" charset="0"/>
              </a:rPr>
              <a:t>CFG nodes rewrite into symbolic expressions</a:t>
            </a:r>
            <a:endParaRPr lang="en-US" dirty="0"/>
          </a:p>
          <a:p>
            <a:r>
              <a:rPr lang="en-US" dirty="0">
                <a:cs typeface="Lucida Sans Typewriter" panose="020B0602040502020304" pitchFamily="33" charset="0"/>
              </a:rPr>
              <a:t>Calls + orchestration handled by Interprocedural Analysis + Call Graph</a:t>
            </a:r>
          </a:p>
          <a:p>
            <a:r>
              <a:rPr lang="en-US" dirty="0">
                <a:cs typeface="Lucida Sans Typewriter" panose="020B0602040502020304" pitchFamily="33" charset="0"/>
              </a:rPr>
              <a:t>Memory is modeled by the Heap Domain</a:t>
            </a:r>
          </a:p>
          <a:p>
            <a:r>
              <a:rPr lang="en-US" dirty="0">
                <a:cs typeface="Lucida Sans Typewriter" panose="020B0602040502020304" pitchFamily="33" charset="0"/>
              </a:rPr>
              <a:t>Values are modeled by the Value Domain</a:t>
            </a:r>
          </a:p>
          <a:p>
            <a:r>
              <a:rPr lang="en-US" dirty="0">
                <a:cs typeface="Lucida Sans Typewriter" panose="020B0602040502020304" pitchFamily="33" charset="0"/>
              </a:rPr>
              <a:t>All components are independent from one another</a:t>
            </a:r>
            <a:endParaRPr lang="en-US" dirty="0"/>
          </a:p>
        </p:txBody>
      </p:sp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id="{040F8D80-C462-4BDF-B469-424CEC170452}"/>
              </a:ext>
            </a:extLst>
          </p:cNvPr>
          <p:cNvSpPr/>
          <p:nvPr/>
        </p:nvSpPr>
        <p:spPr>
          <a:xfrm>
            <a:off x="665825" y="1825625"/>
            <a:ext cx="10786369" cy="1485746"/>
          </a:xfrm>
          <a:prstGeom prst="roundRect">
            <a:avLst/>
          </a:prstGeom>
          <a:noFill/>
          <a:ln w="254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820793F6-E565-46A7-99B4-7E4885915636}"/>
              </a:ext>
            </a:extLst>
          </p:cNvPr>
          <p:cNvSpPr txBox="1"/>
          <p:nvPr/>
        </p:nvSpPr>
        <p:spPr>
          <a:xfrm>
            <a:off x="10199254" y="2788151"/>
            <a:ext cx="11545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rgbClr val="FF0000"/>
                </a:solidFill>
                <a:cs typeface="Lucida Sans Typewriter" panose="020B0602040502020304" pitchFamily="33" charset="0"/>
              </a:rPr>
              <a:t>Syntax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7C213F58-E384-4915-8726-8E0BF5A65B02}"/>
              </a:ext>
            </a:extLst>
          </p:cNvPr>
          <p:cNvSpPr txBox="1"/>
          <p:nvPr/>
        </p:nvSpPr>
        <p:spPr>
          <a:xfrm>
            <a:off x="9686635" y="3338803"/>
            <a:ext cx="16671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rgbClr val="FF0000"/>
                </a:solidFill>
                <a:cs typeface="Lucida Sans Typewriter" panose="020B0602040502020304" pitchFamily="33" charset="0"/>
              </a:rPr>
              <a:t>Semantics</a:t>
            </a:r>
          </a:p>
        </p:txBody>
      </p:sp>
      <p:sp>
        <p:nvSpPr>
          <p:cNvPr id="11" name="Rettangolo con angoli arrotondati 10">
            <a:extLst>
              <a:ext uri="{FF2B5EF4-FFF2-40B4-BE49-F238E27FC236}">
                <a16:creationId xmlns:a16="http://schemas.microsoft.com/office/drawing/2014/main" id="{563E6C30-E4B6-45F3-96AA-B7F6F0EFE545}"/>
              </a:ext>
            </a:extLst>
          </p:cNvPr>
          <p:cNvSpPr/>
          <p:nvPr/>
        </p:nvSpPr>
        <p:spPr>
          <a:xfrm>
            <a:off x="665824" y="3888885"/>
            <a:ext cx="10786369" cy="1943675"/>
          </a:xfrm>
          <a:prstGeom prst="roundRect">
            <a:avLst/>
          </a:prstGeom>
          <a:noFill/>
          <a:ln w="254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BC938840-5D49-4EFA-860E-31F420E808A7}"/>
              </a:ext>
            </a:extLst>
          </p:cNvPr>
          <p:cNvSpPr txBox="1"/>
          <p:nvPr/>
        </p:nvSpPr>
        <p:spPr>
          <a:xfrm>
            <a:off x="9686636" y="5309340"/>
            <a:ext cx="16671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rgbClr val="FF0000"/>
                </a:solidFill>
                <a:cs typeface="Lucida Sans Typewriter" panose="020B0602040502020304" pitchFamily="33" charset="0"/>
              </a:rPr>
              <a:t>Analysis</a:t>
            </a:r>
          </a:p>
        </p:txBody>
      </p:sp>
      <p:sp>
        <p:nvSpPr>
          <p:cNvPr id="13" name="Segnaposto data 12">
            <a:extLst>
              <a:ext uri="{FF2B5EF4-FFF2-40B4-BE49-F238E27FC236}">
                <a16:creationId xmlns:a16="http://schemas.microsoft.com/office/drawing/2014/main" id="{2296FD71-EB27-4BAE-B0F2-6C6BEFA9F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19th, 2022</a:t>
            </a:r>
          </a:p>
        </p:txBody>
      </p:sp>
      <p:sp>
        <p:nvSpPr>
          <p:cNvPr id="14" name="Segnaposto piè di pagina 13">
            <a:extLst>
              <a:ext uri="{FF2B5EF4-FFF2-40B4-BE49-F238E27FC236}">
                <a16:creationId xmlns:a16="http://schemas.microsoft.com/office/drawing/2014/main" id="{D1BFDEC6-1437-46C5-BFC9-92B60935B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Modular Multi-Language analysis in LiSA</a:t>
            </a:r>
          </a:p>
        </p:txBody>
      </p:sp>
      <p:sp>
        <p:nvSpPr>
          <p:cNvPr id="15" name="Segnaposto numero diapositiva 14">
            <a:extLst>
              <a:ext uri="{FF2B5EF4-FFF2-40B4-BE49-F238E27FC236}">
                <a16:creationId xmlns:a16="http://schemas.microsoft.com/office/drawing/2014/main" id="{284F6902-8E20-405F-ABBB-012824F57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47260-40CB-45AE-8B45-B7FEDFEA1F4E}" type="slidenum">
              <a:rPr lang="en-US" smtClean="0"/>
              <a:t>22</a:t>
            </a:fld>
            <a:endParaRPr lang="en-US"/>
          </a:p>
        </p:txBody>
      </p:sp>
      <p:sp>
        <p:nvSpPr>
          <p:cNvPr id="16" name="Rettangolo con angoli arrotondati 15">
            <a:extLst>
              <a:ext uri="{FF2B5EF4-FFF2-40B4-BE49-F238E27FC236}">
                <a16:creationId xmlns:a16="http://schemas.microsoft.com/office/drawing/2014/main" id="{ECE1DFB0-3061-43D2-93A7-C67115021F16}"/>
              </a:ext>
            </a:extLst>
          </p:cNvPr>
          <p:cNvSpPr/>
          <p:nvPr/>
        </p:nvSpPr>
        <p:spPr>
          <a:xfrm>
            <a:off x="665825" y="3382955"/>
            <a:ext cx="10786369" cy="427045"/>
          </a:xfrm>
          <a:prstGeom prst="roundRect">
            <a:avLst/>
          </a:prstGeom>
          <a:noFill/>
          <a:ln w="254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6225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FB0779D-5904-441A-8865-6C307BDDC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creates the CFGs?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FE1889E-4CF4-46AD-9B29-2B6951D545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Frontends are compilers from the original language to LiSA programs</a:t>
            </a:r>
          </a:p>
          <a:p>
            <a:pPr lvl="1"/>
            <a:r>
              <a:rPr lang="en-US" dirty="0"/>
              <a:t>They can also add logic to the analysis!</a:t>
            </a:r>
          </a:p>
          <a:p>
            <a:pPr lvl="2"/>
            <a:r>
              <a:rPr lang="en-US" dirty="0"/>
              <a:t>Library models</a:t>
            </a:r>
          </a:p>
          <a:p>
            <a:r>
              <a:rPr lang="en-US" dirty="0"/>
              <a:t>Each language has its own frontend</a:t>
            </a:r>
          </a:p>
          <a:p>
            <a:pPr lvl="1"/>
            <a:r>
              <a:rPr lang="en-US" dirty="0"/>
              <a:t>With language-specific statements!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Long-term objective: plug into compilers/interpreters</a:t>
            </a:r>
            <a:endParaRPr lang="en-US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B0504ABF-3B07-4295-8408-99A3EC37E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19th, 2022</a:t>
            </a:r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3D11BF9A-228F-4E57-AF69-6D8E46840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Modular Multi-Language analysis in LiSA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516D0D2-976E-40E4-88D7-CA2DA01EF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47260-40CB-45AE-8B45-B7FEDFEA1F4E}" type="slidenum">
              <a:rPr lang="en-US" smtClean="0"/>
              <a:t>23</a:t>
            </a:fld>
            <a:endParaRPr lang="en-US"/>
          </a:p>
        </p:txBody>
      </p:sp>
      <p:grpSp>
        <p:nvGrpSpPr>
          <p:cNvPr id="22" name="Gruppo 21">
            <a:extLst>
              <a:ext uri="{FF2B5EF4-FFF2-40B4-BE49-F238E27FC236}">
                <a16:creationId xmlns:a16="http://schemas.microsoft.com/office/drawing/2014/main" id="{5BE882E4-3780-43B0-B363-8A3666DDA17D}"/>
              </a:ext>
            </a:extLst>
          </p:cNvPr>
          <p:cNvGrpSpPr/>
          <p:nvPr/>
        </p:nvGrpSpPr>
        <p:grpSpPr>
          <a:xfrm>
            <a:off x="5075016" y="5120683"/>
            <a:ext cx="1546667" cy="657168"/>
            <a:chOff x="659936" y="3017864"/>
            <a:chExt cx="1259116" cy="657168"/>
          </a:xfrm>
        </p:grpSpPr>
        <p:sp>
          <p:nvSpPr>
            <p:cNvPr id="24" name="Rettangolo con angoli arrotondati 23">
              <a:extLst>
                <a:ext uri="{FF2B5EF4-FFF2-40B4-BE49-F238E27FC236}">
                  <a16:creationId xmlns:a16="http://schemas.microsoft.com/office/drawing/2014/main" id="{3E9D2362-B80F-4F32-B347-562A349D568B}"/>
                </a:ext>
              </a:extLst>
            </p:cNvPr>
            <p:cNvSpPr/>
            <p:nvPr/>
          </p:nvSpPr>
          <p:spPr>
            <a:xfrm>
              <a:off x="796423" y="3176086"/>
              <a:ext cx="1122629" cy="498946"/>
            </a:xfrm>
            <a:prstGeom prst="roundRect">
              <a:avLst/>
            </a:prstGeom>
            <a:solidFill>
              <a:schemeClr val="bg1"/>
            </a:solidFill>
            <a:ln w="1270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" name="Rettangolo con angoli arrotondati 24">
              <a:extLst>
                <a:ext uri="{FF2B5EF4-FFF2-40B4-BE49-F238E27FC236}">
                  <a16:creationId xmlns:a16="http://schemas.microsoft.com/office/drawing/2014/main" id="{299C0B82-FA6C-4DA6-BEE0-D1B9C5841B90}"/>
                </a:ext>
              </a:extLst>
            </p:cNvPr>
            <p:cNvSpPr/>
            <p:nvPr/>
          </p:nvSpPr>
          <p:spPr>
            <a:xfrm>
              <a:off x="732360" y="3100094"/>
              <a:ext cx="1122629" cy="498946"/>
            </a:xfrm>
            <a:prstGeom prst="roundRect">
              <a:avLst/>
            </a:prstGeom>
            <a:solidFill>
              <a:schemeClr val="bg1"/>
            </a:solidFill>
            <a:ln w="1270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Rettangolo con angoli arrotondati 25">
              <a:extLst>
                <a:ext uri="{FF2B5EF4-FFF2-40B4-BE49-F238E27FC236}">
                  <a16:creationId xmlns:a16="http://schemas.microsoft.com/office/drawing/2014/main" id="{F37D9C7C-18F4-4D78-8424-5FB7A8F3884A}"/>
                </a:ext>
              </a:extLst>
            </p:cNvPr>
            <p:cNvSpPr/>
            <p:nvPr/>
          </p:nvSpPr>
          <p:spPr>
            <a:xfrm>
              <a:off x="659936" y="3017864"/>
              <a:ext cx="1122629" cy="498946"/>
            </a:xfrm>
            <a:prstGeom prst="roundRect">
              <a:avLst/>
            </a:prstGeom>
            <a:solidFill>
              <a:schemeClr val="bg1"/>
            </a:solidFill>
            <a:ln w="1270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L</a:t>
              </a:r>
              <a:r>
                <a:rPr lang="en-US" baseline="30000" dirty="0">
                  <a:latin typeface="Calibri" panose="020F0502020204030204" pitchFamily="34" charset="0"/>
                  <a:cs typeface="Calibri" panose="020F0502020204030204" pitchFamily="34" charset="0"/>
                </a:rPr>
                <a:t>i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 front-end</a:t>
              </a:r>
            </a:p>
          </p:txBody>
        </p:sp>
      </p:grpSp>
      <p:grpSp>
        <p:nvGrpSpPr>
          <p:cNvPr id="33" name="Gruppo 32">
            <a:extLst>
              <a:ext uri="{FF2B5EF4-FFF2-40B4-BE49-F238E27FC236}">
                <a16:creationId xmlns:a16="http://schemas.microsoft.com/office/drawing/2014/main" id="{AB0B78A3-5423-48C7-8B3D-BD98A462B111}"/>
              </a:ext>
            </a:extLst>
          </p:cNvPr>
          <p:cNvGrpSpPr/>
          <p:nvPr/>
        </p:nvGrpSpPr>
        <p:grpSpPr>
          <a:xfrm>
            <a:off x="2606486" y="4807131"/>
            <a:ext cx="1392815" cy="1126944"/>
            <a:chOff x="970001" y="4511856"/>
            <a:chExt cx="1392815" cy="1126944"/>
          </a:xfrm>
        </p:grpSpPr>
        <p:sp>
          <p:nvSpPr>
            <p:cNvPr id="10" name="Rettangolo con angoli arrotondati 9">
              <a:extLst>
                <a:ext uri="{FF2B5EF4-FFF2-40B4-BE49-F238E27FC236}">
                  <a16:creationId xmlns:a16="http://schemas.microsoft.com/office/drawing/2014/main" id="{189A7555-2EB4-414B-A1BA-9B1758685311}"/>
                </a:ext>
              </a:extLst>
            </p:cNvPr>
            <p:cNvSpPr/>
            <p:nvPr/>
          </p:nvSpPr>
          <p:spPr>
            <a:xfrm>
              <a:off x="970001" y="4511856"/>
              <a:ext cx="1392815" cy="1126944"/>
            </a:xfrm>
            <a:prstGeom prst="roundRect">
              <a:avLst>
                <a:gd name="adj" fmla="val 4955"/>
              </a:avLst>
            </a:prstGeom>
            <a:solidFill>
              <a:schemeClr val="bg1"/>
            </a:solidFill>
            <a:ln w="1270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 anchorCtr="0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1" name="Gruppo 10">
              <a:extLst>
                <a:ext uri="{FF2B5EF4-FFF2-40B4-BE49-F238E27FC236}">
                  <a16:creationId xmlns:a16="http://schemas.microsoft.com/office/drawing/2014/main" id="{6D125D7D-25E5-41A2-9A77-D6D37368DFC3}"/>
                </a:ext>
              </a:extLst>
            </p:cNvPr>
            <p:cNvGrpSpPr/>
            <p:nvPr/>
          </p:nvGrpSpPr>
          <p:grpSpPr>
            <a:xfrm>
              <a:off x="1034038" y="5028826"/>
              <a:ext cx="1264739" cy="495468"/>
              <a:chOff x="816985" y="2239582"/>
              <a:chExt cx="961290" cy="495468"/>
            </a:xfrm>
          </p:grpSpPr>
          <p:sp>
            <p:nvSpPr>
              <p:cNvPr id="12" name="Rettangolo 11">
                <a:extLst>
                  <a:ext uri="{FF2B5EF4-FFF2-40B4-BE49-F238E27FC236}">
                    <a16:creationId xmlns:a16="http://schemas.microsoft.com/office/drawing/2014/main" id="{178A519C-E2F9-4923-8757-59B9AAFD9B22}"/>
                  </a:ext>
                </a:extLst>
              </p:cNvPr>
              <p:cNvSpPr/>
              <p:nvPr/>
            </p:nvSpPr>
            <p:spPr>
              <a:xfrm>
                <a:off x="964612" y="2391018"/>
                <a:ext cx="813663" cy="344032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baseline="-25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" name="Rettangolo 12">
                <a:extLst>
                  <a:ext uri="{FF2B5EF4-FFF2-40B4-BE49-F238E27FC236}">
                    <a16:creationId xmlns:a16="http://schemas.microsoft.com/office/drawing/2014/main" id="{BE709CB4-5B83-4F37-BBD6-8F9CCAB0072C}"/>
                  </a:ext>
                </a:extLst>
              </p:cNvPr>
              <p:cNvSpPr/>
              <p:nvPr/>
            </p:nvSpPr>
            <p:spPr>
              <a:xfrm>
                <a:off x="892188" y="2316323"/>
                <a:ext cx="813663" cy="344032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baseline="-25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" name="Rettangolo 13">
                <a:extLst>
                  <a:ext uri="{FF2B5EF4-FFF2-40B4-BE49-F238E27FC236}">
                    <a16:creationId xmlns:a16="http://schemas.microsoft.com/office/drawing/2014/main" id="{32B765DD-1A7B-42EE-B927-5642728E54FD}"/>
                  </a:ext>
                </a:extLst>
              </p:cNvPr>
              <p:cNvSpPr/>
              <p:nvPr/>
            </p:nvSpPr>
            <p:spPr>
              <a:xfrm>
                <a:off x="816985" y="2239582"/>
                <a:ext cx="813663" cy="344032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P</a:t>
                </a:r>
                <a:r>
                  <a:rPr lang="en-US" baseline="30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i</a:t>
                </a:r>
              </a:p>
            </p:txBody>
          </p:sp>
        </p:grpSp>
        <p:sp>
          <p:nvSpPr>
            <p:cNvPr id="27" name="CasellaDiTesto 26">
              <a:extLst>
                <a:ext uri="{FF2B5EF4-FFF2-40B4-BE49-F238E27FC236}">
                  <a16:creationId xmlns:a16="http://schemas.microsoft.com/office/drawing/2014/main" id="{E9B23A87-83E0-4FED-AADC-D0490A24B2ED}"/>
                </a:ext>
              </a:extLst>
            </p:cNvPr>
            <p:cNvSpPr txBox="1"/>
            <p:nvPr/>
          </p:nvSpPr>
          <p:spPr>
            <a:xfrm>
              <a:off x="1057275" y="4555626"/>
              <a:ext cx="12415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Program P</a:t>
              </a:r>
            </a:p>
          </p:txBody>
        </p:sp>
      </p:grpSp>
      <p:grpSp>
        <p:nvGrpSpPr>
          <p:cNvPr id="32" name="Gruppo 31">
            <a:extLst>
              <a:ext uri="{FF2B5EF4-FFF2-40B4-BE49-F238E27FC236}">
                <a16:creationId xmlns:a16="http://schemas.microsoft.com/office/drawing/2014/main" id="{DE78CBE3-02C7-4EA4-B797-71526953B2EA}"/>
              </a:ext>
            </a:extLst>
          </p:cNvPr>
          <p:cNvGrpSpPr/>
          <p:nvPr/>
        </p:nvGrpSpPr>
        <p:grpSpPr>
          <a:xfrm>
            <a:off x="7707669" y="4574211"/>
            <a:ext cx="2126897" cy="1592784"/>
            <a:chOff x="6255103" y="4512741"/>
            <a:chExt cx="2126897" cy="1592784"/>
          </a:xfrm>
        </p:grpSpPr>
        <p:sp>
          <p:nvSpPr>
            <p:cNvPr id="29" name="Rettangolo con angoli arrotondati 28">
              <a:extLst>
                <a:ext uri="{FF2B5EF4-FFF2-40B4-BE49-F238E27FC236}">
                  <a16:creationId xmlns:a16="http://schemas.microsoft.com/office/drawing/2014/main" id="{1BFF9398-23E5-4DAE-B034-4DBD808197A7}"/>
                </a:ext>
              </a:extLst>
            </p:cNvPr>
            <p:cNvSpPr/>
            <p:nvPr/>
          </p:nvSpPr>
          <p:spPr>
            <a:xfrm>
              <a:off x="6255103" y="4512741"/>
              <a:ext cx="2126897" cy="1592784"/>
            </a:xfrm>
            <a:prstGeom prst="roundRect">
              <a:avLst>
                <a:gd name="adj" fmla="val 4955"/>
              </a:avLst>
            </a:prstGeom>
            <a:solidFill>
              <a:schemeClr val="bg1"/>
            </a:solidFill>
            <a:ln w="1270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 anchorCtr="0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" name="CasellaDiTesto 29">
              <a:extLst>
                <a:ext uri="{FF2B5EF4-FFF2-40B4-BE49-F238E27FC236}">
                  <a16:creationId xmlns:a16="http://schemas.microsoft.com/office/drawing/2014/main" id="{18BB675C-68DF-46DC-B53D-A12567AD8972}"/>
                </a:ext>
              </a:extLst>
            </p:cNvPr>
            <p:cNvSpPr txBox="1"/>
            <p:nvPr/>
          </p:nvSpPr>
          <p:spPr>
            <a:xfrm>
              <a:off x="6344067" y="4555626"/>
              <a:ext cx="19522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LiSA program P</a:t>
              </a:r>
              <a:r>
                <a:rPr lang="en-US" baseline="-25000" dirty="0"/>
                <a:t>L</a:t>
              </a:r>
            </a:p>
          </p:txBody>
        </p:sp>
        <p:grpSp>
          <p:nvGrpSpPr>
            <p:cNvPr id="16" name="Gruppo 15">
              <a:extLst>
                <a:ext uri="{FF2B5EF4-FFF2-40B4-BE49-F238E27FC236}">
                  <a16:creationId xmlns:a16="http://schemas.microsoft.com/office/drawing/2014/main" id="{6AF12769-E882-4D47-A25B-F8C2BD1A3B04}"/>
                </a:ext>
              </a:extLst>
            </p:cNvPr>
            <p:cNvGrpSpPr/>
            <p:nvPr/>
          </p:nvGrpSpPr>
          <p:grpSpPr>
            <a:xfrm>
              <a:off x="6686181" y="4967843"/>
              <a:ext cx="1264739" cy="495468"/>
              <a:chOff x="818100" y="3965291"/>
              <a:chExt cx="961290" cy="495468"/>
            </a:xfrm>
          </p:grpSpPr>
          <p:sp>
            <p:nvSpPr>
              <p:cNvPr id="18" name="Rettangolo 17">
                <a:extLst>
                  <a:ext uri="{FF2B5EF4-FFF2-40B4-BE49-F238E27FC236}">
                    <a16:creationId xmlns:a16="http://schemas.microsoft.com/office/drawing/2014/main" id="{C29524CC-7BAF-4D88-A46D-822AD37C7FBD}"/>
                  </a:ext>
                </a:extLst>
              </p:cNvPr>
              <p:cNvSpPr/>
              <p:nvPr/>
            </p:nvSpPr>
            <p:spPr>
              <a:xfrm>
                <a:off x="965727" y="4116727"/>
                <a:ext cx="813663" cy="344032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baseline="-25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9" name="Rettangolo 18">
                <a:extLst>
                  <a:ext uri="{FF2B5EF4-FFF2-40B4-BE49-F238E27FC236}">
                    <a16:creationId xmlns:a16="http://schemas.microsoft.com/office/drawing/2014/main" id="{970B7F0F-64D3-400C-BCEC-DC22AFB3FD22}"/>
                  </a:ext>
                </a:extLst>
              </p:cNvPr>
              <p:cNvSpPr/>
              <p:nvPr/>
            </p:nvSpPr>
            <p:spPr>
              <a:xfrm>
                <a:off x="893303" y="4042032"/>
                <a:ext cx="813663" cy="344032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baseline="-25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0" name="Rettangolo 19">
                <a:extLst>
                  <a:ext uri="{FF2B5EF4-FFF2-40B4-BE49-F238E27FC236}">
                    <a16:creationId xmlns:a16="http://schemas.microsoft.com/office/drawing/2014/main" id="{F73CA664-6821-4592-A5CA-CFDC44BDD903}"/>
                  </a:ext>
                </a:extLst>
              </p:cNvPr>
              <p:cNvSpPr/>
              <p:nvPr/>
            </p:nvSpPr>
            <p:spPr>
              <a:xfrm>
                <a:off x="818100" y="3965291"/>
                <a:ext cx="813663" cy="344032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CFGs</a:t>
                </a:r>
                <a:endParaRPr lang="en-US" baseline="-25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31" name="Rettangolo con angoli arrotondati 30">
              <a:extLst>
                <a:ext uri="{FF2B5EF4-FFF2-40B4-BE49-F238E27FC236}">
                  <a16:creationId xmlns:a16="http://schemas.microsoft.com/office/drawing/2014/main" id="{5EFBBAA3-BFD2-499B-A032-742F77E2E851}"/>
                </a:ext>
              </a:extLst>
            </p:cNvPr>
            <p:cNvSpPr/>
            <p:nvPr/>
          </p:nvSpPr>
          <p:spPr>
            <a:xfrm>
              <a:off x="6537078" y="5568003"/>
              <a:ext cx="1562945" cy="455023"/>
            </a:xfrm>
            <a:prstGeom prst="roundRect">
              <a:avLst>
                <a:gd name="adj" fmla="val 4955"/>
              </a:avLst>
            </a:prstGeom>
            <a:solidFill>
              <a:schemeClr val="bg1"/>
            </a:solidFill>
            <a:ln w="1270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 anchorCtr="0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Analysis logic</a:t>
              </a:r>
            </a:p>
          </p:txBody>
        </p:sp>
      </p:grpSp>
      <p:cxnSp>
        <p:nvCxnSpPr>
          <p:cNvPr id="35" name="Connettore 2 34">
            <a:extLst>
              <a:ext uri="{FF2B5EF4-FFF2-40B4-BE49-F238E27FC236}">
                <a16:creationId xmlns:a16="http://schemas.microsoft.com/office/drawing/2014/main" id="{41A4B233-01D8-4B39-A8C5-7DB7CB595D96}"/>
              </a:ext>
            </a:extLst>
          </p:cNvPr>
          <p:cNvCxnSpPr>
            <a:stCxn id="10" idx="3"/>
            <a:endCxn id="26" idx="1"/>
          </p:cNvCxnSpPr>
          <p:nvPr/>
        </p:nvCxnSpPr>
        <p:spPr>
          <a:xfrm flipV="1">
            <a:off x="3999301" y="5370156"/>
            <a:ext cx="1075715" cy="4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2 36">
            <a:extLst>
              <a:ext uri="{FF2B5EF4-FFF2-40B4-BE49-F238E27FC236}">
                <a16:creationId xmlns:a16="http://schemas.microsoft.com/office/drawing/2014/main" id="{2430CA23-E5A7-4B4B-9DEE-489BD91E113D}"/>
              </a:ext>
            </a:extLst>
          </p:cNvPr>
          <p:cNvCxnSpPr>
            <a:cxnSpLocks/>
            <a:stCxn id="26" idx="3"/>
            <a:endCxn id="29" idx="1"/>
          </p:cNvCxnSpPr>
          <p:nvPr/>
        </p:nvCxnSpPr>
        <p:spPr>
          <a:xfrm>
            <a:off x="6454026" y="5370156"/>
            <a:ext cx="1253643" cy="4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31937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417561E-D337-4F46-BACC-75264FCF1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 overview</a:t>
            </a: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382912E5-459A-4F86-9CBF-F8B8E663E5D0}"/>
              </a:ext>
            </a:extLst>
          </p:cNvPr>
          <p:cNvGrpSpPr/>
          <p:nvPr/>
        </p:nvGrpSpPr>
        <p:grpSpPr>
          <a:xfrm>
            <a:off x="2905124" y="1442230"/>
            <a:ext cx="7062927" cy="4268241"/>
            <a:chOff x="702093" y="1490839"/>
            <a:chExt cx="7062927" cy="4268241"/>
          </a:xfrm>
        </p:grpSpPr>
        <p:sp>
          <p:nvSpPr>
            <p:cNvPr id="5" name="Rettangolo con angoli arrotondati 4">
              <a:extLst>
                <a:ext uri="{FF2B5EF4-FFF2-40B4-BE49-F238E27FC236}">
                  <a16:creationId xmlns:a16="http://schemas.microsoft.com/office/drawing/2014/main" id="{CAEB01CB-BE90-4C33-94BC-838EF44D8116}"/>
                </a:ext>
              </a:extLst>
            </p:cNvPr>
            <p:cNvSpPr/>
            <p:nvPr/>
          </p:nvSpPr>
          <p:spPr>
            <a:xfrm>
              <a:off x="1535988" y="2899733"/>
              <a:ext cx="6229032" cy="2859347"/>
            </a:xfrm>
            <a:prstGeom prst="roundRect">
              <a:avLst>
                <a:gd name="adj" fmla="val 4955"/>
              </a:avLst>
            </a:prstGeom>
            <a:solidFill>
              <a:schemeClr val="bg1"/>
            </a:solidFill>
            <a:ln w="1270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 anchorCtr="0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6" name="Connettore 2 5">
              <a:extLst>
                <a:ext uri="{FF2B5EF4-FFF2-40B4-BE49-F238E27FC236}">
                  <a16:creationId xmlns:a16="http://schemas.microsoft.com/office/drawing/2014/main" id="{7C52CDC8-9CF4-47B0-8484-9B5CF6143494}"/>
                </a:ext>
              </a:extLst>
            </p:cNvPr>
            <p:cNvCxnSpPr>
              <a:cxnSpLocks/>
              <a:stCxn id="19" idx="3"/>
              <a:endCxn id="5" idx="1"/>
            </p:cNvCxnSpPr>
            <p:nvPr/>
          </p:nvCxnSpPr>
          <p:spPr>
            <a:xfrm>
              <a:off x="702093" y="4324809"/>
              <a:ext cx="833895" cy="459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" name="CasellaDiTesto 6">
              <a:extLst>
                <a:ext uri="{FF2B5EF4-FFF2-40B4-BE49-F238E27FC236}">
                  <a16:creationId xmlns:a16="http://schemas.microsoft.com/office/drawing/2014/main" id="{7B3C536C-A90D-4411-A41D-1E30ADCF5610}"/>
                </a:ext>
              </a:extLst>
            </p:cNvPr>
            <p:cNvSpPr txBox="1"/>
            <p:nvPr/>
          </p:nvSpPr>
          <p:spPr>
            <a:xfrm>
              <a:off x="1684245" y="2997290"/>
              <a:ext cx="13928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LiSA</a:t>
              </a:r>
            </a:p>
          </p:txBody>
        </p:sp>
        <p:sp>
          <p:nvSpPr>
            <p:cNvPr id="8" name="CasellaDiTesto 7">
              <a:extLst>
                <a:ext uri="{FF2B5EF4-FFF2-40B4-BE49-F238E27FC236}">
                  <a16:creationId xmlns:a16="http://schemas.microsoft.com/office/drawing/2014/main" id="{CDEA5BA5-B3C7-4A32-9915-E46B4F5DFD9D}"/>
                </a:ext>
              </a:extLst>
            </p:cNvPr>
            <p:cNvSpPr txBox="1"/>
            <p:nvPr/>
          </p:nvSpPr>
          <p:spPr>
            <a:xfrm>
              <a:off x="1554553" y="1490839"/>
              <a:ext cx="287900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Interprocedural Analysis</a:t>
              </a:r>
            </a:p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Call Graph</a:t>
              </a:r>
            </a:p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Heap Domain</a:t>
              </a:r>
            </a:p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Value Domain</a:t>
              </a:r>
            </a:p>
          </p:txBody>
        </p:sp>
        <p:cxnSp>
          <p:nvCxnSpPr>
            <p:cNvPr id="9" name="Connettore 2 8">
              <a:extLst>
                <a:ext uri="{FF2B5EF4-FFF2-40B4-BE49-F238E27FC236}">
                  <a16:creationId xmlns:a16="http://schemas.microsoft.com/office/drawing/2014/main" id="{4B15625E-EC9C-431A-ACDE-C8FA3E2CC68A}"/>
                </a:ext>
              </a:extLst>
            </p:cNvPr>
            <p:cNvCxnSpPr>
              <a:cxnSpLocks/>
            </p:cNvCxnSpPr>
            <p:nvPr/>
          </p:nvCxnSpPr>
          <p:spPr>
            <a:xfrm>
              <a:off x="2993794" y="2710299"/>
              <a:ext cx="0" cy="18799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Connettore 2 9">
              <a:extLst>
                <a:ext uri="{FF2B5EF4-FFF2-40B4-BE49-F238E27FC236}">
                  <a16:creationId xmlns:a16="http://schemas.microsoft.com/office/drawing/2014/main" id="{7C16E59E-EC95-426C-8CCF-755C743EB2D0}"/>
                </a:ext>
              </a:extLst>
            </p:cNvPr>
            <p:cNvCxnSpPr/>
            <p:nvPr/>
          </p:nvCxnSpPr>
          <p:spPr>
            <a:xfrm>
              <a:off x="3146194" y="2710299"/>
              <a:ext cx="0" cy="18799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Connettore 2 10">
              <a:extLst>
                <a:ext uri="{FF2B5EF4-FFF2-40B4-BE49-F238E27FC236}">
                  <a16:creationId xmlns:a16="http://schemas.microsoft.com/office/drawing/2014/main" id="{20B862CA-CD3B-4BE4-BF72-702C532BEC06}"/>
                </a:ext>
              </a:extLst>
            </p:cNvPr>
            <p:cNvCxnSpPr/>
            <p:nvPr/>
          </p:nvCxnSpPr>
          <p:spPr>
            <a:xfrm>
              <a:off x="2841394" y="2710299"/>
              <a:ext cx="0" cy="18799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uppo 11">
            <a:extLst>
              <a:ext uri="{FF2B5EF4-FFF2-40B4-BE49-F238E27FC236}">
                <a16:creationId xmlns:a16="http://schemas.microsoft.com/office/drawing/2014/main" id="{4AE1A289-E3AF-4FE3-81AF-2DEDEE1B0EE1}"/>
              </a:ext>
            </a:extLst>
          </p:cNvPr>
          <p:cNvGrpSpPr/>
          <p:nvPr/>
        </p:nvGrpSpPr>
        <p:grpSpPr>
          <a:xfrm>
            <a:off x="1640385" y="1990796"/>
            <a:ext cx="1264739" cy="495468"/>
            <a:chOff x="816985" y="2239582"/>
            <a:chExt cx="961290" cy="495468"/>
          </a:xfrm>
        </p:grpSpPr>
        <p:sp>
          <p:nvSpPr>
            <p:cNvPr id="13" name="Rettangolo 12">
              <a:extLst>
                <a:ext uri="{FF2B5EF4-FFF2-40B4-BE49-F238E27FC236}">
                  <a16:creationId xmlns:a16="http://schemas.microsoft.com/office/drawing/2014/main" id="{2413B5A3-999A-4C4E-9CF2-4DCE91D324C5}"/>
                </a:ext>
              </a:extLst>
            </p:cNvPr>
            <p:cNvSpPr/>
            <p:nvPr/>
          </p:nvSpPr>
          <p:spPr>
            <a:xfrm>
              <a:off x="964612" y="2391018"/>
              <a:ext cx="813663" cy="344032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aseline="-25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Rettangolo 13">
              <a:extLst>
                <a:ext uri="{FF2B5EF4-FFF2-40B4-BE49-F238E27FC236}">
                  <a16:creationId xmlns:a16="http://schemas.microsoft.com/office/drawing/2014/main" id="{1D188A97-C46E-4D92-9295-880B7B25A7A2}"/>
                </a:ext>
              </a:extLst>
            </p:cNvPr>
            <p:cNvSpPr/>
            <p:nvPr/>
          </p:nvSpPr>
          <p:spPr>
            <a:xfrm>
              <a:off x="892188" y="2316323"/>
              <a:ext cx="813663" cy="344032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aseline="-25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Rettangolo 14">
              <a:extLst>
                <a:ext uri="{FF2B5EF4-FFF2-40B4-BE49-F238E27FC236}">
                  <a16:creationId xmlns:a16="http://schemas.microsoft.com/office/drawing/2014/main" id="{3D865519-E792-45A6-9856-B7AD006ABE04}"/>
                </a:ext>
              </a:extLst>
            </p:cNvPr>
            <p:cNvSpPr/>
            <p:nvPr/>
          </p:nvSpPr>
          <p:spPr>
            <a:xfrm>
              <a:off x="816985" y="2239582"/>
              <a:ext cx="813663" cy="344032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P</a:t>
              </a:r>
              <a:r>
                <a:rPr lang="en-US" baseline="30000" dirty="0">
                  <a:latin typeface="Calibri" panose="020F0502020204030204" pitchFamily="34" charset="0"/>
                  <a:cs typeface="Calibri" panose="020F0502020204030204" pitchFamily="34" charset="0"/>
                </a:rPr>
                <a:t>i</a:t>
              </a:r>
            </a:p>
          </p:txBody>
        </p:sp>
      </p:grpSp>
      <p:grpSp>
        <p:nvGrpSpPr>
          <p:cNvPr id="16" name="Gruppo 15">
            <a:extLst>
              <a:ext uri="{FF2B5EF4-FFF2-40B4-BE49-F238E27FC236}">
                <a16:creationId xmlns:a16="http://schemas.microsoft.com/office/drawing/2014/main" id="{73B2992E-FEB1-4ABB-9B6D-804F5326C085}"/>
              </a:ext>
            </a:extLst>
          </p:cNvPr>
          <p:cNvGrpSpPr/>
          <p:nvPr/>
        </p:nvGrpSpPr>
        <p:grpSpPr>
          <a:xfrm>
            <a:off x="1640385" y="3580820"/>
            <a:ext cx="1264739" cy="867396"/>
            <a:chOff x="706936" y="3843454"/>
            <a:chExt cx="961290" cy="867396"/>
          </a:xfrm>
        </p:grpSpPr>
        <p:grpSp>
          <p:nvGrpSpPr>
            <p:cNvPr id="17" name="Gruppo 16">
              <a:extLst>
                <a:ext uri="{FF2B5EF4-FFF2-40B4-BE49-F238E27FC236}">
                  <a16:creationId xmlns:a16="http://schemas.microsoft.com/office/drawing/2014/main" id="{6B013E55-E80E-4080-A079-EC29F015AD10}"/>
                </a:ext>
              </a:extLst>
            </p:cNvPr>
            <p:cNvGrpSpPr/>
            <p:nvPr/>
          </p:nvGrpSpPr>
          <p:grpSpPr>
            <a:xfrm>
              <a:off x="706936" y="4215382"/>
              <a:ext cx="961290" cy="495468"/>
              <a:chOff x="818100" y="3965291"/>
              <a:chExt cx="961290" cy="495468"/>
            </a:xfrm>
          </p:grpSpPr>
          <p:sp>
            <p:nvSpPr>
              <p:cNvPr id="19" name="Rettangolo 18">
                <a:extLst>
                  <a:ext uri="{FF2B5EF4-FFF2-40B4-BE49-F238E27FC236}">
                    <a16:creationId xmlns:a16="http://schemas.microsoft.com/office/drawing/2014/main" id="{17C030B3-FDA8-4D6A-BD6A-C2FED575D833}"/>
                  </a:ext>
                </a:extLst>
              </p:cNvPr>
              <p:cNvSpPr/>
              <p:nvPr/>
            </p:nvSpPr>
            <p:spPr>
              <a:xfrm>
                <a:off x="965727" y="4116727"/>
                <a:ext cx="813663" cy="344032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baseline="-25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0" name="Rettangolo 19">
                <a:extLst>
                  <a:ext uri="{FF2B5EF4-FFF2-40B4-BE49-F238E27FC236}">
                    <a16:creationId xmlns:a16="http://schemas.microsoft.com/office/drawing/2014/main" id="{54709356-F71D-4178-8032-BFC9921EB922}"/>
                  </a:ext>
                </a:extLst>
              </p:cNvPr>
              <p:cNvSpPr/>
              <p:nvPr/>
            </p:nvSpPr>
            <p:spPr>
              <a:xfrm>
                <a:off x="893303" y="4042032"/>
                <a:ext cx="813663" cy="344032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baseline="-25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1" name="Rettangolo 20">
                <a:extLst>
                  <a:ext uri="{FF2B5EF4-FFF2-40B4-BE49-F238E27FC236}">
                    <a16:creationId xmlns:a16="http://schemas.microsoft.com/office/drawing/2014/main" id="{6145979D-D912-46D5-9C42-5547803C6B59}"/>
                  </a:ext>
                </a:extLst>
              </p:cNvPr>
              <p:cNvSpPr/>
              <p:nvPr/>
            </p:nvSpPr>
            <p:spPr>
              <a:xfrm>
                <a:off x="818100" y="3965291"/>
                <a:ext cx="813663" cy="344032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CFGs</a:t>
                </a:r>
                <a:endParaRPr lang="en-US" baseline="-25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cxnSp>
          <p:nvCxnSpPr>
            <p:cNvPr id="18" name="Connettore 2 17">
              <a:extLst>
                <a:ext uri="{FF2B5EF4-FFF2-40B4-BE49-F238E27FC236}">
                  <a16:creationId xmlns:a16="http://schemas.microsoft.com/office/drawing/2014/main" id="{940FF621-8889-437B-9158-C66C50C898AB}"/>
                </a:ext>
              </a:extLst>
            </p:cNvPr>
            <p:cNvCxnSpPr>
              <a:cxnSpLocks/>
              <a:endCxn id="21" idx="0"/>
            </p:cNvCxnSpPr>
            <p:nvPr/>
          </p:nvCxnSpPr>
          <p:spPr>
            <a:xfrm>
              <a:off x="1113768" y="3843454"/>
              <a:ext cx="0" cy="37192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2" name="Gruppo 21">
            <a:extLst>
              <a:ext uri="{FF2B5EF4-FFF2-40B4-BE49-F238E27FC236}">
                <a16:creationId xmlns:a16="http://schemas.microsoft.com/office/drawing/2014/main" id="{49C5FC4A-8436-40B6-8960-A6BE9100CDBD}"/>
              </a:ext>
            </a:extLst>
          </p:cNvPr>
          <p:cNvGrpSpPr/>
          <p:nvPr/>
        </p:nvGrpSpPr>
        <p:grpSpPr>
          <a:xfrm>
            <a:off x="1517010" y="2486264"/>
            <a:ext cx="1546667" cy="1101482"/>
            <a:chOff x="559412" y="2743269"/>
            <a:chExt cx="1259116" cy="1101482"/>
          </a:xfrm>
        </p:grpSpPr>
        <p:grpSp>
          <p:nvGrpSpPr>
            <p:cNvPr id="23" name="Gruppo 22">
              <a:extLst>
                <a:ext uri="{FF2B5EF4-FFF2-40B4-BE49-F238E27FC236}">
                  <a16:creationId xmlns:a16="http://schemas.microsoft.com/office/drawing/2014/main" id="{D09E983B-34EE-4B8E-B3D8-98998A2B9E60}"/>
                </a:ext>
              </a:extLst>
            </p:cNvPr>
            <p:cNvGrpSpPr/>
            <p:nvPr/>
          </p:nvGrpSpPr>
          <p:grpSpPr>
            <a:xfrm>
              <a:off x="559412" y="3187583"/>
              <a:ext cx="1259116" cy="657168"/>
              <a:chOff x="659936" y="3017864"/>
              <a:chExt cx="1259116" cy="657168"/>
            </a:xfrm>
          </p:grpSpPr>
          <p:sp>
            <p:nvSpPr>
              <p:cNvPr id="25" name="Rettangolo con angoli arrotondati 24">
                <a:extLst>
                  <a:ext uri="{FF2B5EF4-FFF2-40B4-BE49-F238E27FC236}">
                    <a16:creationId xmlns:a16="http://schemas.microsoft.com/office/drawing/2014/main" id="{8B3BE642-5D4C-465D-BD17-3BA4A00C8FB9}"/>
                  </a:ext>
                </a:extLst>
              </p:cNvPr>
              <p:cNvSpPr/>
              <p:nvPr/>
            </p:nvSpPr>
            <p:spPr>
              <a:xfrm>
                <a:off x="796423" y="3176086"/>
                <a:ext cx="1122629" cy="498946"/>
              </a:xfrm>
              <a:prstGeom prst="round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6" name="Rettangolo con angoli arrotondati 25">
                <a:extLst>
                  <a:ext uri="{FF2B5EF4-FFF2-40B4-BE49-F238E27FC236}">
                    <a16:creationId xmlns:a16="http://schemas.microsoft.com/office/drawing/2014/main" id="{F6F06020-F80C-44B0-8D97-F24DFE406E8F}"/>
                  </a:ext>
                </a:extLst>
              </p:cNvPr>
              <p:cNvSpPr/>
              <p:nvPr/>
            </p:nvSpPr>
            <p:spPr>
              <a:xfrm>
                <a:off x="732360" y="3100094"/>
                <a:ext cx="1122629" cy="498946"/>
              </a:xfrm>
              <a:prstGeom prst="round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7" name="Rettangolo con angoli arrotondati 26">
                <a:extLst>
                  <a:ext uri="{FF2B5EF4-FFF2-40B4-BE49-F238E27FC236}">
                    <a16:creationId xmlns:a16="http://schemas.microsoft.com/office/drawing/2014/main" id="{955C9966-3356-45EF-9985-3B6E3CC60E48}"/>
                  </a:ext>
                </a:extLst>
              </p:cNvPr>
              <p:cNvSpPr/>
              <p:nvPr/>
            </p:nvSpPr>
            <p:spPr>
              <a:xfrm>
                <a:off x="659936" y="3017864"/>
                <a:ext cx="1122629" cy="498946"/>
              </a:xfrm>
              <a:prstGeom prst="round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L</a:t>
                </a:r>
                <a:r>
                  <a:rPr lang="en-US" baseline="30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i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front-end</a:t>
                </a:r>
              </a:p>
            </p:txBody>
          </p:sp>
        </p:grpSp>
        <p:cxnSp>
          <p:nvCxnSpPr>
            <p:cNvPr id="24" name="Connettore 2 23">
              <a:extLst>
                <a:ext uri="{FF2B5EF4-FFF2-40B4-BE49-F238E27FC236}">
                  <a16:creationId xmlns:a16="http://schemas.microsoft.com/office/drawing/2014/main" id="{1474C737-7D5A-4962-9CE7-5F92E826244D}"/>
                </a:ext>
              </a:extLst>
            </p:cNvPr>
            <p:cNvCxnSpPr>
              <a:cxnSpLocks/>
              <a:endCxn id="27" idx="0"/>
            </p:cNvCxnSpPr>
            <p:nvPr/>
          </p:nvCxnSpPr>
          <p:spPr>
            <a:xfrm>
              <a:off x="1113767" y="2743269"/>
              <a:ext cx="6960" cy="44431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8" name="Gruppo 27">
            <a:extLst>
              <a:ext uri="{FF2B5EF4-FFF2-40B4-BE49-F238E27FC236}">
                <a16:creationId xmlns:a16="http://schemas.microsoft.com/office/drawing/2014/main" id="{73C0A1CF-58A6-4D28-AA4F-E009978449F6}"/>
              </a:ext>
            </a:extLst>
          </p:cNvPr>
          <p:cNvGrpSpPr/>
          <p:nvPr/>
        </p:nvGrpSpPr>
        <p:grpSpPr>
          <a:xfrm>
            <a:off x="5562028" y="3711495"/>
            <a:ext cx="2037016" cy="567704"/>
            <a:chOff x="4084819" y="3967825"/>
            <a:chExt cx="2037016" cy="567704"/>
          </a:xfrm>
        </p:grpSpPr>
        <p:grpSp>
          <p:nvGrpSpPr>
            <p:cNvPr id="29" name="Gruppo 28">
              <a:extLst>
                <a:ext uri="{FF2B5EF4-FFF2-40B4-BE49-F238E27FC236}">
                  <a16:creationId xmlns:a16="http://schemas.microsoft.com/office/drawing/2014/main" id="{F9EAE8E3-56F5-486A-A5B3-084AF5C64D83}"/>
                </a:ext>
              </a:extLst>
            </p:cNvPr>
            <p:cNvGrpSpPr/>
            <p:nvPr/>
          </p:nvGrpSpPr>
          <p:grpSpPr>
            <a:xfrm>
              <a:off x="4588961" y="3967825"/>
              <a:ext cx="1532874" cy="528462"/>
              <a:chOff x="3540180" y="3733035"/>
              <a:chExt cx="1532874" cy="528462"/>
            </a:xfrm>
          </p:grpSpPr>
          <p:sp>
            <p:nvSpPr>
              <p:cNvPr id="31" name="Ovale 30">
                <a:extLst>
                  <a:ext uri="{FF2B5EF4-FFF2-40B4-BE49-F238E27FC236}">
                    <a16:creationId xmlns:a16="http://schemas.microsoft.com/office/drawing/2014/main" id="{E7C21455-BE08-4E1B-8F99-2A4D91D1AF26}"/>
                  </a:ext>
                </a:extLst>
              </p:cNvPr>
              <p:cNvSpPr/>
              <p:nvPr/>
            </p:nvSpPr>
            <p:spPr>
              <a:xfrm>
                <a:off x="4721275" y="3909718"/>
                <a:ext cx="351779" cy="351779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ttangolo 31">
                <a:extLst>
                  <a:ext uri="{FF2B5EF4-FFF2-40B4-BE49-F238E27FC236}">
                    <a16:creationId xmlns:a16="http://schemas.microsoft.com/office/drawing/2014/main" id="{36B5B220-DC2D-422C-B4C1-2CAACF94D270}"/>
                  </a:ext>
                </a:extLst>
              </p:cNvPr>
              <p:cNvSpPr/>
              <p:nvPr/>
            </p:nvSpPr>
            <p:spPr>
              <a:xfrm>
                <a:off x="3540180" y="3733035"/>
                <a:ext cx="1354363" cy="344032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CFG fixpoint</a:t>
                </a:r>
                <a:endParaRPr lang="en-US" baseline="-25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3" name="Triangolo isoscele 32">
                <a:extLst>
                  <a:ext uri="{FF2B5EF4-FFF2-40B4-BE49-F238E27FC236}">
                    <a16:creationId xmlns:a16="http://schemas.microsoft.com/office/drawing/2014/main" id="{72930613-4E5F-46EE-864E-51ACE57E0DF7}"/>
                  </a:ext>
                </a:extLst>
              </p:cNvPr>
              <p:cNvSpPr/>
              <p:nvPr/>
            </p:nvSpPr>
            <p:spPr>
              <a:xfrm rot="17029161" flipH="1">
                <a:off x="4897977" y="3889001"/>
                <a:ext cx="56281" cy="45719"/>
              </a:xfrm>
              <a:prstGeom prst="triangl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30" name="Connettore 2 29">
              <a:extLst>
                <a:ext uri="{FF2B5EF4-FFF2-40B4-BE49-F238E27FC236}">
                  <a16:creationId xmlns:a16="http://schemas.microsoft.com/office/drawing/2014/main" id="{712FDB9C-F2F1-4F32-81D0-B4FBA033101B}"/>
                </a:ext>
              </a:extLst>
            </p:cNvPr>
            <p:cNvCxnSpPr>
              <a:cxnSpLocks/>
              <a:stCxn id="52" idx="3"/>
              <a:endCxn id="32" idx="1"/>
            </p:cNvCxnSpPr>
            <p:nvPr/>
          </p:nvCxnSpPr>
          <p:spPr>
            <a:xfrm flipV="1">
              <a:off x="4084819" y="4139841"/>
              <a:ext cx="504142" cy="39568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4" name="Gruppo 33">
            <a:extLst>
              <a:ext uri="{FF2B5EF4-FFF2-40B4-BE49-F238E27FC236}">
                <a16:creationId xmlns:a16="http://schemas.microsoft.com/office/drawing/2014/main" id="{E071892A-A369-40F3-81D9-5DDD62E57218}"/>
              </a:ext>
            </a:extLst>
          </p:cNvPr>
          <p:cNvGrpSpPr/>
          <p:nvPr/>
        </p:nvGrpSpPr>
        <p:grpSpPr>
          <a:xfrm>
            <a:off x="6066170" y="4055527"/>
            <a:ext cx="1354363" cy="937652"/>
            <a:chOff x="4552947" y="3948211"/>
            <a:chExt cx="1354363" cy="937652"/>
          </a:xfrm>
        </p:grpSpPr>
        <p:sp>
          <p:nvSpPr>
            <p:cNvPr id="35" name="Rettangolo 34">
              <a:extLst>
                <a:ext uri="{FF2B5EF4-FFF2-40B4-BE49-F238E27FC236}">
                  <a16:creationId xmlns:a16="http://schemas.microsoft.com/office/drawing/2014/main" id="{174644C8-7283-4200-BE3A-6D781EA56975}"/>
                </a:ext>
              </a:extLst>
            </p:cNvPr>
            <p:cNvSpPr/>
            <p:nvPr/>
          </p:nvSpPr>
          <p:spPr>
            <a:xfrm>
              <a:off x="4552947" y="4378973"/>
              <a:ext cx="1354363" cy="50689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Statement semantics</a:t>
              </a:r>
              <a:endParaRPr lang="en-US" baseline="-25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36" name="Connettore 2 35">
              <a:extLst>
                <a:ext uri="{FF2B5EF4-FFF2-40B4-BE49-F238E27FC236}">
                  <a16:creationId xmlns:a16="http://schemas.microsoft.com/office/drawing/2014/main" id="{FD773229-872E-4D86-92AF-C4966EA85843}"/>
                </a:ext>
              </a:extLst>
            </p:cNvPr>
            <p:cNvCxnSpPr>
              <a:cxnSpLocks/>
              <a:stCxn id="32" idx="2"/>
              <a:endCxn id="35" idx="0"/>
            </p:cNvCxnSpPr>
            <p:nvPr/>
          </p:nvCxnSpPr>
          <p:spPr>
            <a:xfrm>
              <a:off x="5230129" y="3948211"/>
              <a:ext cx="0" cy="43076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37" name="Connettore 2 36">
            <a:extLst>
              <a:ext uri="{FF2B5EF4-FFF2-40B4-BE49-F238E27FC236}">
                <a16:creationId xmlns:a16="http://schemas.microsoft.com/office/drawing/2014/main" id="{519EF57A-10BB-4190-BA47-214B6853AB5D}"/>
              </a:ext>
            </a:extLst>
          </p:cNvPr>
          <p:cNvCxnSpPr>
            <a:cxnSpLocks/>
            <a:stCxn id="35" idx="1"/>
            <a:endCxn id="52" idx="3"/>
          </p:cNvCxnSpPr>
          <p:nvPr/>
        </p:nvCxnSpPr>
        <p:spPr>
          <a:xfrm flipH="1" flipV="1">
            <a:off x="5562028" y="4279199"/>
            <a:ext cx="504142" cy="4605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8" name="Gruppo 37">
            <a:extLst>
              <a:ext uri="{FF2B5EF4-FFF2-40B4-BE49-F238E27FC236}">
                <a16:creationId xmlns:a16="http://schemas.microsoft.com/office/drawing/2014/main" id="{3F930049-496A-4164-843D-CF6D1DE97CC8}"/>
              </a:ext>
            </a:extLst>
          </p:cNvPr>
          <p:cNvGrpSpPr/>
          <p:nvPr/>
        </p:nvGrpSpPr>
        <p:grpSpPr>
          <a:xfrm>
            <a:off x="7420533" y="3044832"/>
            <a:ext cx="2354599" cy="2484120"/>
            <a:chOff x="5819055" y="3442045"/>
            <a:chExt cx="2354599" cy="2484120"/>
          </a:xfrm>
        </p:grpSpPr>
        <p:grpSp>
          <p:nvGrpSpPr>
            <p:cNvPr id="39" name="Gruppo 38">
              <a:extLst>
                <a:ext uri="{FF2B5EF4-FFF2-40B4-BE49-F238E27FC236}">
                  <a16:creationId xmlns:a16="http://schemas.microsoft.com/office/drawing/2014/main" id="{3161E2E1-83D8-448E-A586-969F682AB5B2}"/>
                </a:ext>
              </a:extLst>
            </p:cNvPr>
            <p:cNvGrpSpPr/>
            <p:nvPr/>
          </p:nvGrpSpPr>
          <p:grpSpPr>
            <a:xfrm>
              <a:off x="6221084" y="3442045"/>
              <a:ext cx="1952570" cy="2484120"/>
              <a:chOff x="6697980" y="3162300"/>
              <a:chExt cx="1952570" cy="2484120"/>
            </a:xfrm>
          </p:grpSpPr>
          <p:sp>
            <p:nvSpPr>
              <p:cNvPr id="41" name="Rettangolo con angoli arrotondati 40">
                <a:extLst>
                  <a:ext uri="{FF2B5EF4-FFF2-40B4-BE49-F238E27FC236}">
                    <a16:creationId xmlns:a16="http://schemas.microsoft.com/office/drawing/2014/main" id="{5FFC30DD-B93E-4645-84E4-C8962DBCEED8}"/>
                  </a:ext>
                </a:extLst>
              </p:cNvPr>
              <p:cNvSpPr/>
              <p:nvPr/>
            </p:nvSpPr>
            <p:spPr>
              <a:xfrm>
                <a:off x="6697980" y="3162300"/>
                <a:ext cx="1952570" cy="2484120"/>
              </a:xfrm>
              <a:prstGeom prst="roundRect">
                <a:avLst>
                  <a:gd name="adj" fmla="val 4955"/>
                </a:avLst>
              </a:prstGeom>
              <a:solidFill>
                <a:schemeClr val="bg1"/>
              </a:solidFill>
              <a:ln w="12700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rtlCol="0" anchor="ctr" anchorCtr="0"/>
              <a:lstStyle/>
              <a:p>
                <a:pPr algn="ctr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42" name="Gruppo 41">
                <a:extLst>
                  <a:ext uri="{FF2B5EF4-FFF2-40B4-BE49-F238E27FC236}">
                    <a16:creationId xmlns:a16="http://schemas.microsoft.com/office/drawing/2014/main" id="{B3CE515C-1396-4EB0-B2B7-DF1DD5C59EFA}"/>
                  </a:ext>
                </a:extLst>
              </p:cNvPr>
              <p:cNvGrpSpPr/>
              <p:nvPr/>
            </p:nvGrpSpPr>
            <p:grpSpPr>
              <a:xfrm>
                <a:off x="6844340" y="3582534"/>
                <a:ext cx="1670037" cy="1432560"/>
                <a:chOff x="4776204" y="3429000"/>
                <a:chExt cx="1670037" cy="1432560"/>
              </a:xfrm>
            </p:grpSpPr>
            <p:sp>
              <p:nvSpPr>
                <p:cNvPr id="45" name="Rettangolo con angoli arrotondati 44">
                  <a:extLst>
                    <a:ext uri="{FF2B5EF4-FFF2-40B4-BE49-F238E27FC236}">
                      <a16:creationId xmlns:a16="http://schemas.microsoft.com/office/drawing/2014/main" id="{4EBC868D-A631-4710-ACD9-4D00CE1A3832}"/>
                    </a:ext>
                  </a:extLst>
                </p:cNvPr>
                <p:cNvSpPr/>
                <p:nvPr/>
              </p:nvSpPr>
              <p:spPr>
                <a:xfrm>
                  <a:off x="4776204" y="3429000"/>
                  <a:ext cx="1670037" cy="1432560"/>
                </a:xfrm>
                <a:prstGeom prst="roundRect">
                  <a:avLst>
                    <a:gd name="adj" fmla="val 4955"/>
                  </a:avLst>
                </a:prstGeom>
                <a:solidFill>
                  <a:schemeClr val="bg1"/>
                </a:solidFill>
                <a:ln w="12700" cap="flat" cmpd="sng" algn="ctr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rtlCol="0" anchor="ctr" anchorCtr="0"/>
                <a:lstStyle/>
                <a:p>
                  <a:pPr algn="ctr"/>
                  <a:endParaRPr lang="en-US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6" name="Rettangolo con angoli arrotondati 45">
                  <a:extLst>
                    <a:ext uri="{FF2B5EF4-FFF2-40B4-BE49-F238E27FC236}">
                      <a16:creationId xmlns:a16="http://schemas.microsoft.com/office/drawing/2014/main" id="{74D7D176-5700-41D9-9595-0839B525559C}"/>
                    </a:ext>
                  </a:extLst>
                </p:cNvPr>
                <p:cNvSpPr/>
                <p:nvPr/>
              </p:nvSpPr>
              <p:spPr>
                <a:xfrm>
                  <a:off x="4856493" y="4323017"/>
                  <a:ext cx="1520825" cy="396240"/>
                </a:xfrm>
                <a:prstGeom prst="roundRect">
                  <a:avLst>
                    <a:gd name="adj" fmla="val 4955"/>
                  </a:avLst>
                </a:prstGeom>
                <a:solidFill>
                  <a:schemeClr val="bg1"/>
                </a:solidFill>
                <a:ln w="12700" cap="flat" cmpd="sng" algn="ctr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rtlCol="0" anchor="ctr" anchorCtr="0"/>
                <a:lstStyle/>
                <a:p>
                  <a:pPr algn="ctr"/>
                  <a:r>
                    <a:rPr lang="en-US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Value Domain</a:t>
                  </a:r>
                </a:p>
              </p:txBody>
            </p:sp>
            <p:sp>
              <p:nvSpPr>
                <p:cNvPr id="47" name="Rettangolo con angoli arrotondati 46">
                  <a:extLst>
                    <a:ext uri="{FF2B5EF4-FFF2-40B4-BE49-F238E27FC236}">
                      <a16:creationId xmlns:a16="http://schemas.microsoft.com/office/drawing/2014/main" id="{3271CDA6-8A04-49AD-A4CA-31FEDB3E22B8}"/>
                    </a:ext>
                  </a:extLst>
                </p:cNvPr>
                <p:cNvSpPr/>
                <p:nvPr/>
              </p:nvSpPr>
              <p:spPr>
                <a:xfrm>
                  <a:off x="4856492" y="3832860"/>
                  <a:ext cx="1520825" cy="396240"/>
                </a:xfrm>
                <a:prstGeom prst="roundRect">
                  <a:avLst>
                    <a:gd name="adj" fmla="val 4955"/>
                  </a:avLst>
                </a:prstGeom>
                <a:solidFill>
                  <a:schemeClr val="bg1"/>
                </a:solidFill>
                <a:ln w="12700" cap="flat" cmpd="sng" algn="ctr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rtlCol="0" anchor="ctr" anchorCtr="0"/>
                <a:lstStyle/>
                <a:p>
                  <a:pPr algn="ctr"/>
                  <a:r>
                    <a:rPr lang="en-US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Heap Domain</a:t>
                  </a:r>
                </a:p>
              </p:txBody>
            </p:sp>
            <p:sp>
              <p:nvSpPr>
                <p:cNvPr id="48" name="CasellaDiTesto 47">
                  <a:extLst>
                    <a:ext uri="{FF2B5EF4-FFF2-40B4-BE49-F238E27FC236}">
                      <a16:creationId xmlns:a16="http://schemas.microsoft.com/office/drawing/2014/main" id="{0E42EA54-CCDB-4545-91F2-ECCD9004AEEB}"/>
                    </a:ext>
                  </a:extLst>
                </p:cNvPr>
                <p:cNvSpPr txBox="1"/>
                <p:nvPr/>
              </p:nvSpPr>
              <p:spPr>
                <a:xfrm>
                  <a:off x="4808165" y="3478572"/>
                  <a:ext cx="160725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Abstract State</a:t>
                  </a:r>
                </a:p>
              </p:txBody>
            </p:sp>
          </p:grpSp>
          <p:sp>
            <p:nvSpPr>
              <p:cNvPr id="43" name="Rettangolo con angoli arrotondati 42">
                <a:extLst>
                  <a:ext uri="{FF2B5EF4-FFF2-40B4-BE49-F238E27FC236}">
                    <a16:creationId xmlns:a16="http://schemas.microsoft.com/office/drawing/2014/main" id="{BD206263-7785-400D-B4CD-DB76560B27AC}"/>
                  </a:ext>
                </a:extLst>
              </p:cNvPr>
              <p:cNvSpPr/>
              <p:nvPr/>
            </p:nvSpPr>
            <p:spPr>
              <a:xfrm>
                <a:off x="6844340" y="5132637"/>
                <a:ext cx="1670037" cy="396240"/>
              </a:xfrm>
              <a:prstGeom prst="roundRect">
                <a:avLst>
                  <a:gd name="adj" fmla="val 4955"/>
                </a:avLst>
              </a:prstGeom>
              <a:solidFill>
                <a:schemeClr val="bg1"/>
              </a:solidFill>
              <a:ln w="12700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rtlCol="0" anchor="ctr" anchorCtr="0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Expr Stack</a:t>
                </a:r>
              </a:p>
            </p:txBody>
          </p:sp>
          <p:sp>
            <p:nvSpPr>
              <p:cNvPr id="44" name="CasellaDiTesto 43">
                <a:extLst>
                  <a:ext uri="{FF2B5EF4-FFF2-40B4-BE49-F238E27FC236}">
                    <a16:creationId xmlns:a16="http://schemas.microsoft.com/office/drawing/2014/main" id="{CE6E1123-BCCF-4893-BBEE-F2E4EB14837F}"/>
                  </a:ext>
                </a:extLst>
              </p:cNvPr>
              <p:cNvSpPr txBox="1"/>
              <p:nvPr/>
            </p:nvSpPr>
            <p:spPr>
              <a:xfrm>
                <a:off x="6844340" y="3218174"/>
                <a:ext cx="167003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Analysis State</a:t>
                </a:r>
              </a:p>
            </p:txBody>
          </p:sp>
        </p:grpSp>
        <p:cxnSp>
          <p:nvCxnSpPr>
            <p:cNvPr id="40" name="Connettore 2 39">
              <a:extLst>
                <a:ext uri="{FF2B5EF4-FFF2-40B4-BE49-F238E27FC236}">
                  <a16:creationId xmlns:a16="http://schemas.microsoft.com/office/drawing/2014/main" id="{A5A8A861-084E-4FE3-9E49-4F0BD07F6D6D}"/>
                </a:ext>
              </a:extLst>
            </p:cNvPr>
            <p:cNvCxnSpPr>
              <a:cxnSpLocks/>
              <a:stCxn id="35" idx="3"/>
              <a:endCxn id="41" idx="1"/>
            </p:cNvCxnSpPr>
            <p:nvPr/>
          </p:nvCxnSpPr>
          <p:spPr>
            <a:xfrm flipV="1">
              <a:off x="5819055" y="4684105"/>
              <a:ext cx="402029" cy="45284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9" name="Gruppo 48">
            <a:extLst>
              <a:ext uri="{FF2B5EF4-FFF2-40B4-BE49-F238E27FC236}">
                <a16:creationId xmlns:a16="http://schemas.microsoft.com/office/drawing/2014/main" id="{3B7C6532-FBF5-46BB-8533-24AD54C57AC3}"/>
              </a:ext>
            </a:extLst>
          </p:cNvPr>
          <p:cNvGrpSpPr/>
          <p:nvPr/>
        </p:nvGrpSpPr>
        <p:grpSpPr>
          <a:xfrm>
            <a:off x="3739019" y="3707699"/>
            <a:ext cx="1823009" cy="1143000"/>
            <a:chOff x="1613914" y="3704895"/>
            <a:chExt cx="1823009" cy="1143000"/>
          </a:xfrm>
        </p:grpSpPr>
        <p:grpSp>
          <p:nvGrpSpPr>
            <p:cNvPr id="50" name="Gruppo 49">
              <a:extLst>
                <a:ext uri="{FF2B5EF4-FFF2-40B4-BE49-F238E27FC236}">
                  <a16:creationId xmlns:a16="http://schemas.microsoft.com/office/drawing/2014/main" id="{9D3D2FA6-77D6-4C35-AF4A-AA0EA04FE647}"/>
                </a:ext>
              </a:extLst>
            </p:cNvPr>
            <p:cNvGrpSpPr/>
            <p:nvPr/>
          </p:nvGrpSpPr>
          <p:grpSpPr>
            <a:xfrm>
              <a:off x="1766886" y="3704895"/>
              <a:ext cx="1670037" cy="1143000"/>
              <a:chOff x="6417706" y="1321351"/>
              <a:chExt cx="1670037" cy="1143000"/>
            </a:xfrm>
          </p:grpSpPr>
          <p:sp>
            <p:nvSpPr>
              <p:cNvPr id="52" name="Rettangolo con angoli arrotondati 51">
                <a:extLst>
                  <a:ext uri="{FF2B5EF4-FFF2-40B4-BE49-F238E27FC236}">
                    <a16:creationId xmlns:a16="http://schemas.microsoft.com/office/drawing/2014/main" id="{050F58EB-3231-45B8-835B-3E8F3896CEAC}"/>
                  </a:ext>
                </a:extLst>
              </p:cNvPr>
              <p:cNvSpPr/>
              <p:nvPr/>
            </p:nvSpPr>
            <p:spPr>
              <a:xfrm>
                <a:off x="6417706" y="1321351"/>
                <a:ext cx="1670037" cy="1143000"/>
              </a:xfrm>
              <a:prstGeom prst="roundRect">
                <a:avLst>
                  <a:gd name="adj" fmla="val 4955"/>
                </a:avLst>
              </a:prstGeom>
              <a:solidFill>
                <a:schemeClr val="bg1"/>
              </a:solidFill>
              <a:ln w="12700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rtlCol="0" anchor="ctr" anchorCtr="0"/>
              <a:lstStyle/>
              <a:p>
                <a:pPr algn="ctr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3" name="Rettangolo con angoli arrotondati 52">
                <a:extLst>
                  <a:ext uri="{FF2B5EF4-FFF2-40B4-BE49-F238E27FC236}">
                    <a16:creationId xmlns:a16="http://schemas.microsoft.com/office/drawing/2014/main" id="{B7D62E1B-0CCB-4143-B641-21C62181D506}"/>
                  </a:ext>
                </a:extLst>
              </p:cNvPr>
              <p:cNvSpPr/>
              <p:nvPr/>
            </p:nvSpPr>
            <p:spPr>
              <a:xfrm>
                <a:off x="6555326" y="2002097"/>
                <a:ext cx="1392815" cy="396240"/>
              </a:xfrm>
              <a:prstGeom prst="roundRect">
                <a:avLst>
                  <a:gd name="adj" fmla="val 4955"/>
                </a:avLst>
              </a:prstGeom>
              <a:solidFill>
                <a:schemeClr val="bg1"/>
              </a:solidFill>
              <a:ln w="12700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rtlCol="0" anchor="ctr" anchorCtr="0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Call Graph</a:t>
                </a:r>
              </a:p>
            </p:txBody>
          </p:sp>
          <p:sp>
            <p:nvSpPr>
              <p:cNvPr id="54" name="CasellaDiTesto 53">
                <a:extLst>
                  <a:ext uri="{FF2B5EF4-FFF2-40B4-BE49-F238E27FC236}">
                    <a16:creationId xmlns:a16="http://schemas.microsoft.com/office/drawing/2014/main" id="{DDD32FFE-3581-4806-B67B-51B904A4B356}"/>
                  </a:ext>
                </a:extLst>
              </p:cNvPr>
              <p:cNvSpPr txBox="1"/>
              <p:nvPr/>
            </p:nvSpPr>
            <p:spPr>
              <a:xfrm>
                <a:off x="6443621" y="1360765"/>
                <a:ext cx="163827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Interprocedural</a:t>
                </a:r>
              </a:p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Analysis</a:t>
                </a:r>
              </a:p>
            </p:txBody>
          </p:sp>
        </p:grpSp>
        <p:cxnSp>
          <p:nvCxnSpPr>
            <p:cNvPr id="51" name="Connettore 2 50">
              <a:extLst>
                <a:ext uri="{FF2B5EF4-FFF2-40B4-BE49-F238E27FC236}">
                  <a16:creationId xmlns:a16="http://schemas.microsoft.com/office/drawing/2014/main" id="{FCDC4120-824D-45FA-B66B-26C0B4E410C0}"/>
                </a:ext>
              </a:extLst>
            </p:cNvPr>
            <p:cNvCxnSpPr>
              <a:cxnSpLocks/>
              <a:stCxn id="5" idx="1"/>
              <a:endCxn id="52" idx="1"/>
            </p:cNvCxnSpPr>
            <p:nvPr/>
          </p:nvCxnSpPr>
          <p:spPr>
            <a:xfrm flipV="1">
              <a:off x="1613914" y="4276395"/>
              <a:ext cx="152972" cy="159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5" name="Gruppo 54">
            <a:extLst>
              <a:ext uri="{FF2B5EF4-FFF2-40B4-BE49-F238E27FC236}">
                <a16:creationId xmlns:a16="http://schemas.microsoft.com/office/drawing/2014/main" id="{642F0647-1E42-4026-8260-D8EB3EFD4311}"/>
              </a:ext>
            </a:extLst>
          </p:cNvPr>
          <p:cNvGrpSpPr/>
          <p:nvPr/>
        </p:nvGrpSpPr>
        <p:grpSpPr>
          <a:xfrm>
            <a:off x="7876238" y="1987863"/>
            <a:ext cx="1952570" cy="858191"/>
            <a:chOff x="5883740" y="2257809"/>
            <a:chExt cx="1952570" cy="858191"/>
          </a:xfrm>
        </p:grpSpPr>
        <p:sp>
          <p:nvSpPr>
            <p:cNvPr id="56" name="CasellaDiTesto 55">
              <a:extLst>
                <a:ext uri="{FF2B5EF4-FFF2-40B4-BE49-F238E27FC236}">
                  <a16:creationId xmlns:a16="http://schemas.microsoft.com/office/drawing/2014/main" id="{FD1EBA4C-816C-441F-B0AE-660CAA56C559}"/>
                </a:ext>
              </a:extLst>
            </p:cNvPr>
            <p:cNvSpPr txBox="1"/>
            <p:nvPr/>
          </p:nvSpPr>
          <p:spPr>
            <a:xfrm>
              <a:off x="5883740" y="2257809"/>
              <a:ext cx="19525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Analysis Dump</a:t>
              </a:r>
            </a:p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Warnings</a:t>
              </a:r>
            </a:p>
          </p:txBody>
        </p:sp>
        <p:cxnSp>
          <p:nvCxnSpPr>
            <p:cNvPr id="57" name="Connettore 2 56">
              <a:extLst>
                <a:ext uri="{FF2B5EF4-FFF2-40B4-BE49-F238E27FC236}">
                  <a16:creationId xmlns:a16="http://schemas.microsoft.com/office/drawing/2014/main" id="{5BE09EA1-1FB0-4E81-B0E9-607C0081882A}"/>
                </a:ext>
              </a:extLst>
            </p:cNvPr>
            <p:cNvCxnSpPr>
              <a:cxnSpLocks/>
            </p:cNvCxnSpPr>
            <p:nvPr/>
          </p:nvCxnSpPr>
          <p:spPr>
            <a:xfrm>
              <a:off x="6860025" y="2929743"/>
              <a:ext cx="0" cy="186257"/>
            </a:xfrm>
            <a:prstGeom prst="straightConnector1">
              <a:avLst/>
            </a:prstGeom>
            <a:ln>
              <a:headEnd type="triangle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Connettore 2 57">
              <a:extLst>
                <a:ext uri="{FF2B5EF4-FFF2-40B4-BE49-F238E27FC236}">
                  <a16:creationId xmlns:a16="http://schemas.microsoft.com/office/drawing/2014/main" id="{F7C1F1F1-CEF2-46BF-9A7D-4781C058A74D}"/>
                </a:ext>
              </a:extLst>
            </p:cNvPr>
            <p:cNvCxnSpPr/>
            <p:nvPr/>
          </p:nvCxnSpPr>
          <p:spPr>
            <a:xfrm>
              <a:off x="6988613" y="2929743"/>
              <a:ext cx="0" cy="186257"/>
            </a:xfrm>
            <a:prstGeom prst="straightConnector1">
              <a:avLst/>
            </a:prstGeom>
            <a:ln>
              <a:headEnd type="triangle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Connettore 2 58">
              <a:extLst>
                <a:ext uri="{FF2B5EF4-FFF2-40B4-BE49-F238E27FC236}">
                  <a16:creationId xmlns:a16="http://schemas.microsoft.com/office/drawing/2014/main" id="{0450FEE3-721E-4FA4-A4FA-0C0D44C886DD}"/>
                </a:ext>
              </a:extLst>
            </p:cNvPr>
            <p:cNvCxnSpPr/>
            <p:nvPr/>
          </p:nvCxnSpPr>
          <p:spPr>
            <a:xfrm>
              <a:off x="6731438" y="2929743"/>
              <a:ext cx="0" cy="186257"/>
            </a:xfrm>
            <a:prstGeom prst="straightConnector1">
              <a:avLst/>
            </a:prstGeom>
            <a:ln>
              <a:headEnd type="triangle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2" name="CasellaDiTesto 61">
            <a:extLst>
              <a:ext uri="{FF2B5EF4-FFF2-40B4-BE49-F238E27FC236}">
                <a16:creationId xmlns:a16="http://schemas.microsoft.com/office/drawing/2014/main" id="{25BFF076-0A19-434D-9E23-C87D85A31B51}"/>
              </a:ext>
            </a:extLst>
          </p:cNvPr>
          <p:cNvSpPr txBox="1"/>
          <p:nvPr/>
        </p:nvSpPr>
        <p:spPr>
          <a:xfrm>
            <a:off x="5562087" y="5009257"/>
            <a:ext cx="227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Language-based</a:t>
            </a:r>
          </a:p>
        </p:txBody>
      </p:sp>
      <p:sp>
        <p:nvSpPr>
          <p:cNvPr id="63" name="CasellaDiTesto 62">
            <a:extLst>
              <a:ext uri="{FF2B5EF4-FFF2-40B4-BE49-F238E27FC236}">
                <a16:creationId xmlns:a16="http://schemas.microsoft.com/office/drawing/2014/main" id="{1F1125FA-9058-4CA5-BA69-355B8396445B}"/>
              </a:ext>
            </a:extLst>
          </p:cNvPr>
          <p:cNvSpPr txBox="1"/>
          <p:nvPr/>
        </p:nvSpPr>
        <p:spPr>
          <a:xfrm>
            <a:off x="5562000" y="5011200"/>
            <a:ext cx="227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Calling statement</a:t>
            </a:r>
          </a:p>
        </p:txBody>
      </p:sp>
      <p:sp>
        <p:nvSpPr>
          <p:cNvPr id="64" name="CasellaDiTesto 63">
            <a:extLst>
              <a:ext uri="{FF2B5EF4-FFF2-40B4-BE49-F238E27FC236}">
                <a16:creationId xmlns:a16="http://schemas.microsoft.com/office/drawing/2014/main" id="{E93A3EE8-1AE4-42C6-BE10-2C6E5BA314B6}"/>
              </a:ext>
            </a:extLst>
          </p:cNvPr>
          <p:cNvSpPr txBox="1"/>
          <p:nvPr/>
        </p:nvSpPr>
        <p:spPr>
          <a:xfrm>
            <a:off x="5562000" y="5011200"/>
            <a:ext cx="22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Non-calling statement</a:t>
            </a:r>
          </a:p>
        </p:txBody>
      </p:sp>
      <p:sp>
        <p:nvSpPr>
          <p:cNvPr id="60" name="Segnaposto data 59">
            <a:extLst>
              <a:ext uri="{FF2B5EF4-FFF2-40B4-BE49-F238E27FC236}">
                <a16:creationId xmlns:a16="http://schemas.microsoft.com/office/drawing/2014/main" id="{1B67B990-D703-4670-832A-F3D9F1586E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19th, 2022</a:t>
            </a:r>
          </a:p>
        </p:txBody>
      </p:sp>
      <p:sp>
        <p:nvSpPr>
          <p:cNvPr id="61" name="Segnaposto piè di pagina 60">
            <a:extLst>
              <a:ext uri="{FF2B5EF4-FFF2-40B4-BE49-F238E27FC236}">
                <a16:creationId xmlns:a16="http://schemas.microsoft.com/office/drawing/2014/main" id="{58927F6D-45D0-421A-8D38-1D740FF2C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Modular Multi-Language analysis in LiSA</a:t>
            </a:r>
          </a:p>
        </p:txBody>
      </p:sp>
      <p:sp>
        <p:nvSpPr>
          <p:cNvPr id="65" name="Segnaposto numero diapositiva 64">
            <a:extLst>
              <a:ext uri="{FF2B5EF4-FFF2-40B4-BE49-F238E27FC236}">
                <a16:creationId xmlns:a16="http://schemas.microsoft.com/office/drawing/2014/main" id="{DD98CF22-8B0F-402D-90E3-6489904E9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47260-40CB-45AE-8B45-B7FEDFEA1F4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434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2" grpId="1"/>
      <p:bldP spid="63" grpId="0"/>
      <p:bldP spid="63" grpId="1"/>
      <p:bldP spid="64" grpId="0"/>
      <p:bldP spid="64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D25F439F-7E18-4AFE-A44A-CDC992DD388F}"/>
              </a:ext>
            </a:extLst>
          </p:cNvPr>
          <p:cNvSpPr txBox="1"/>
          <p:nvPr/>
        </p:nvSpPr>
        <p:spPr>
          <a:xfrm>
            <a:off x="848991" y="2516103"/>
            <a:ext cx="1743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Car (C++)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91AD911D-7C46-4D6D-8485-66BA1E631AAE}"/>
              </a:ext>
            </a:extLst>
          </p:cNvPr>
          <p:cNvSpPr txBox="1"/>
          <p:nvPr/>
        </p:nvSpPr>
        <p:spPr>
          <a:xfrm>
            <a:off x="5224462" y="2465618"/>
            <a:ext cx="1743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Controller (Java)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CAF8FAA5-BAAF-4CF0-99F2-BA409658C3BA}"/>
              </a:ext>
            </a:extLst>
          </p:cNvPr>
          <p:cNvSpPr txBox="1"/>
          <p:nvPr/>
        </p:nvSpPr>
        <p:spPr>
          <a:xfrm>
            <a:off x="9714038" y="2510156"/>
            <a:ext cx="1743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Joystick (C++)</a:t>
            </a:r>
          </a:p>
        </p:txBody>
      </p:sp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474AD30F-A425-4EFE-925F-7FD15D0154FA}"/>
              </a:ext>
            </a:extLst>
          </p:cNvPr>
          <p:cNvCxnSpPr>
            <a:cxnSpLocks/>
            <a:stCxn id="9" idx="2"/>
          </p:cNvCxnSpPr>
          <p:nvPr/>
        </p:nvCxnSpPr>
        <p:spPr>
          <a:xfrm>
            <a:off x="6096000" y="2834950"/>
            <a:ext cx="0" cy="337107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id="{62BA6D1A-53B0-40DE-BCA5-B64FA50083D1}"/>
              </a:ext>
            </a:extLst>
          </p:cNvPr>
          <p:cNvCxnSpPr>
            <a:cxnSpLocks/>
            <a:stCxn id="10" idx="2"/>
          </p:cNvCxnSpPr>
          <p:nvPr/>
        </p:nvCxnSpPr>
        <p:spPr>
          <a:xfrm>
            <a:off x="10585576" y="2879488"/>
            <a:ext cx="0" cy="332653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diritto 16">
            <a:extLst>
              <a:ext uri="{FF2B5EF4-FFF2-40B4-BE49-F238E27FC236}">
                <a16:creationId xmlns:a16="http://schemas.microsoft.com/office/drawing/2014/main" id="{5EF7CEC7-255E-4535-BAF3-05659A561A49}"/>
              </a:ext>
            </a:extLst>
          </p:cNvPr>
          <p:cNvCxnSpPr>
            <a:cxnSpLocks/>
            <a:stCxn id="4" idx="2"/>
          </p:cNvCxnSpPr>
          <p:nvPr/>
        </p:nvCxnSpPr>
        <p:spPr>
          <a:xfrm>
            <a:off x="1720529" y="2885435"/>
            <a:ext cx="0" cy="332058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2 20">
            <a:extLst>
              <a:ext uri="{FF2B5EF4-FFF2-40B4-BE49-F238E27FC236}">
                <a16:creationId xmlns:a16="http://schemas.microsoft.com/office/drawing/2014/main" id="{4C4D13D0-1061-42F1-B92D-30FA1D98EDAB}"/>
              </a:ext>
            </a:extLst>
          </p:cNvPr>
          <p:cNvCxnSpPr/>
          <p:nvPr/>
        </p:nvCxnSpPr>
        <p:spPr>
          <a:xfrm>
            <a:off x="6095999" y="3229865"/>
            <a:ext cx="448957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2 22">
            <a:extLst>
              <a:ext uri="{FF2B5EF4-FFF2-40B4-BE49-F238E27FC236}">
                <a16:creationId xmlns:a16="http://schemas.microsoft.com/office/drawing/2014/main" id="{D9EFA7D6-E155-4D0F-9BE7-7EFD96B9A725}"/>
              </a:ext>
            </a:extLst>
          </p:cNvPr>
          <p:cNvCxnSpPr/>
          <p:nvPr/>
        </p:nvCxnSpPr>
        <p:spPr>
          <a:xfrm flipH="1">
            <a:off x="1720528" y="3229865"/>
            <a:ext cx="437547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2 24">
            <a:extLst>
              <a:ext uri="{FF2B5EF4-FFF2-40B4-BE49-F238E27FC236}">
                <a16:creationId xmlns:a16="http://schemas.microsoft.com/office/drawing/2014/main" id="{53676105-D3A5-4C6B-AA25-C83413BE5C11}"/>
              </a:ext>
            </a:extLst>
          </p:cNvPr>
          <p:cNvCxnSpPr/>
          <p:nvPr/>
        </p:nvCxnSpPr>
        <p:spPr>
          <a:xfrm>
            <a:off x="6095999" y="3613359"/>
            <a:ext cx="448957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2 26">
            <a:extLst>
              <a:ext uri="{FF2B5EF4-FFF2-40B4-BE49-F238E27FC236}">
                <a16:creationId xmlns:a16="http://schemas.microsoft.com/office/drawing/2014/main" id="{E045F3C0-9727-4885-92E9-A0EC396CFEB5}"/>
              </a:ext>
            </a:extLst>
          </p:cNvPr>
          <p:cNvCxnSpPr/>
          <p:nvPr/>
        </p:nvCxnSpPr>
        <p:spPr>
          <a:xfrm flipH="1">
            <a:off x="6095999" y="3908634"/>
            <a:ext cx="448957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2 28">
            <a:extLst>
              <a:ext uri="{FF2B5EF4-FFF2-40B4-BE49-F238E27FC236}">
                <a16:creationId xmlns:a16="http://schemas.microsoft.com/office/drawing/2014/main" id="{262B3843-AC05-4582-A028-C03DCA5EB9C3}"/>
              </a:ext>
            </a:extLst>
          </p:cNvPr>
          <p:cNvCxnSpPr/>
          <p:nvPr/>
        </p:nvCxnSpPr>
        <p:spPr>
          <a:xfrm flipH="1">
            <a:off x="1720528" y="3908634"/>
            <a:ext cx="437547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BF22545B-551E-4015-83D4-62404EFEBD59}"/>
              </a:ext>
            </a:extLst>
          </p:cNvPr>
          <p:cNvSpPr txBox="1"/>
          <p:nvPr/>
        </p:nvSpPr>
        <p:spPr>
          <a:xfrm>
            <a:off x="2933700" y="2990142"/>
            <a:ext cx="17430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initialize()</a:t>
            </a:r>
          </a:p>
        </p:txBody>
      </p:sp>
      <p:sp>
        <p:nvSpPr>
          <p:cNvPr id="43" name="CasellaDiTesto 42">
            <a:extLst>
              <a:ext uri="{FF2B5EF4-FFF2-40B4-BE49-F238E27FC236}">
                <a16:creationId xmlns:a16="http://schemas.microsoft.com/office/drawing/2014/main" id="{D101A540-F05A-418E-9A72-168C1E3CEC95}"/>
              </a:ext>
            </a:extLst>
          </p:cNvPr>
          <p:cNvSpPr txBox="1"/>
          <p:nvPr/>
        </p:nvSpPr>
        <p:spPr>
          <a:xfrm>
            <a:off x="7488298" y="2982513"/>
            <a:ext cx="17430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initialize()</a:t>
            </a:r>
          </a:p>
        </p:txBody>
      </p:sp>
      <p:sp>
        <p:nvSpPr>
          <p:cNvPr id="44" name="CasellaDiTesto 43">
            <a:extLst>
              <a:ext uri="{FF2B5EF4-FFF2-40B4-BE49-F238E27FC236}">
                <a16:creationId xmlns:a16="http://schemas.microsoft.com/office/drawing/2014/main" id="{DA9BB5CD-37EE-4998-83E5-10F9A1D6CADC}"/>
              </a:ext>
            </a:extLst>
          </p:cNvPr>
          <p:cNvSpPr txBox="1"/>
          <p:nvPr/>
        </p:nvSpPr>
        <p:spPr>
          <a:xfrm>
            <a:off x="7488299" y="3366007"/>
            <a:ext cx="17430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/>
              <a:t>readUpDown</a:t>
            </a:r>
            <a:r>
              <a:rPr lang="en-US" sz="1400" dirty="0"/>
              <a:t>()</a:t>
            </a:r>
          </a:p>
        </p:txBody>
      </p:sp>
      <p:sp>
        <p:nvSpPr>
          <p:cNvPr id="45" name="CasellaDiTesto 44">
            <a:extLst>
              <a:ext uri="{FF2B5EF4-FFF2-40B4-BE49-F238E27FC236}">
                <a16:creationId xmlns:a16="http://schemas.microsoft.com/office/drawing/2014/main" id="{F01A8827-680B-48DC-975B-0804C5E4D862}"/>
              </a:ext>
            </a:extLst>
          </p:cNvPr>
          <p:cNvSpPr txBox="1"/>
          <p:nvPr/>
        </p:nvSpPr>
        <p:spPr>
          <a:xfrm>
            <a:off x="7488298" y="3631218"/>
            <a:ext cx="17430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sensor value</a:t>
            </a:r>
          </a:p>
        </p:txBody>
      </p:sp>
      <p:sp>
        <p:nvSpPr>
          <p:cNvPr id="46" name="CasellaDiTesto 45">
            <a:extLst>
              <a:ext uri="{FF2B5EF4-FFF2-40B4-BE49-F238E27FC236}">
                <a16:creationId xmlns:a16="http://schemas.microsoft.com/office/drawing/2014/main" id="{E2803207-F6F5-4847-A94E-613A1568B517}"/>
              </a:ext>
            </a:extLst>
          </p:cNvPr>
          <p:cNvSpPr txBox="1"/>
          <p:nvPr/>
        </p:nvSpPr>
        <p:spPr>
          <a:xfrm>
            <a:off x="2833688" y="3631218"/>
            <a:ext cx="19430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/>
              <a:t>runMotor</a:t>
            </a:r>
            <a:r>
              <a:rPr lang="en-US" sz="1400" dirty="0"/>
              <a:t>(sensor value)</a:t>
            </a:r>
          </a:p>
        </p:txBody>
      </p:sp>
      <p:cxnSp>
        <p:nvCxnSpPr>
          <p:cNvPr id="51" name="Connettore 2 50">
            <a:extLst>
              <a:ext uri="{FF2B5EF4-FFF2-40B4-BE49-F238E27FC236}">
                <a16:creationId xmlns:a16="http://schemas.microsoft.com/office/drawing/2014/main" id="{A49A865E-C690-490D-B8E1-786532C8BFEA}"/>
              </a:ext>
            </a:extLst>
          </p:cNvPr>
          <p:cNvCxnSpPr/>
          <p:nvPr/>
        </p:nvCxnSpPr>
        <p:spPr>
          <a:xfrm>
            <a:off x="6105524" y="4278806"/>
            <a:ext cx="448957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ttore 2 51">
            <a:extLst>
              <a:ext uri="{FF2B5EF4-FFF2-40B4-BE49-F238E27FC236}">
                <a16:creationId xmlns:a16="http://schemas.microsoft.com/office/drawing/2014/main" id="{6D5A84B4-01CD-4229-B387-27795980ACE5}"/>
              </a:ext>
            </a:extLst>
          </p:cNvPr>
          <p:cNvCxnSpPr/>
          <p:nvPr/>
        </p:nvCxnSpPr>
        <p:spPr>
          <a:xfrm flipH="1">
            <a:off x="6105524" y="4574081"/>
            <a:ext cx="448957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ttore 2 52">
            <a:extLst>
              <a:ext uri="{FF2B5EF4-FFF2-40B4-BE49-F238E27FC236}">
                <a16:creationId xmlns:a16="http://schemas.microsoft.com/office/drawing/2014/main" id="{E76CD6FF-37C8-405E-A83A-456FA7CD427E}"/>
              </a:ext>
            </a:extLst>
          </p:cNvPr>
          <p:cNvCxnSpPr/>
          <p:nvPr/>
        </p:nvCxnSpPr>
        <p:spPr>
          <a:xfrm flipH="1">
            <a:off x="1730053" y="4574081"/>
            <a:ext cx="437547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CasellaDiTesto 53">
            <a:extLst>
              <a:ext uri="{FF2B5EF4-FFF2-40B4-BE49-F238E27FC236}">
                <a16:creationId xmlns:a16="http://schemas.microsoft.com/office/drawing/2014/main" id="{8E585702-2C20-45D2-A4A4-EDCC299351A9}"/>
              </a:ext>
            </a:extLst>
          </p:cNvPr>
          <p:cNvSpPr txBox="1"/>
          <p:nvPr/>
        </p:nvSpPr>
        <p:spPr>
          <a:xfrm>
            <a:off x="7497824" y="4031454"/>
            <a:ext cx="17430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/>
              <a:t>readLeftRight</a:t>
            </a:r>
            <a:r>
              <a:rPr lang="en-US" sz="1400" dirty="0"/>
              <a:t>()</a:t>
            </a:r>
          </a:p>
        </p:txBody>
      </p:sp>
      <p:sp>
        <p:nvSpPr>
          <p:cNvPr id="55" name="CasellaDiTesto 54">
            <a:extLst>
              <a:ext uri="{FF2B5EF4-FFF2-40B4-BE49-F238E27FC236}">
                <a16:creationId xmlns:a16="http://schemas.microsoft.com/office/drawing/2014/main" id="{3549047A-118E-4C8F-B3FE-43D3BD74260B}"/>
              </a:ext>
            </a:extLst>
          </p:cNvPr>
          <p:cNvSpPr txBox="1"/>
          <p:nvPr/>
        </p:nvSpPr>
        <p:spPr>
          <a:xfrm>
            <a:off x="7497823" y="4296665"/>
            <a:ext cx="17430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sensor value</a:t>
            </a:r>
          </a:p>
        </p:txBody>
      </p:sp>
      <p:sp>
        <p:nvSpPr>
          <p:cNvPr id="56" name="CasellaDiTesto 55">
            <a:extLst>
              <a:ext uri="{FF2B5EF4-FFF2-40B4-BE49-F238E27FC236}">
                <a16:creationId xmlns:a16="http://schemas.microsoft.com/office/drawing/2014/main" id="{38DC8664-B25D-4CB9-878C-449DFD9359A1}"/>
              </a:ext>
            </a:extLst>
          </p:cNvPr>
          <p:cNvSpPr txBox="1"/>
          <p:nvPr/>
        </p:nvSpPr>
        <p:spPr>
          <a:xfrm>
            <a:off x="2843213" y="4296665"/>
            <a:ext cx="19430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/>
              <a:t>turnRight</a:t>
            </a:r>
            <a:r>
              <a:rPr lang="en-US" sz="1400" dirty="0"/>
              <a:t>()</a:t>
            </a:r>
          </a:p>
        </p:txBody>
      </p:sp>
      <p:cxnSp>
        <p:nvCxnSpPr>
          <p:cNvPr id="57" name="Connettore 2 56">
            <a:extLst>
              <a:ext uri="{FF2B5EF4-FFF2-40B4-BE49-F238E27FC236}">
                <a16:creationId xmlns:a16="http://schemas.microsoft.com/office/drawing/2014/main" id="{277E79D0-D04A-4A9B-9D25-FC0B7D70AA86}"/>
              </a:ext>
            </a:extLst>
          </p:cNvPr>
          <p:cNvCxnSpPr/>
          <p:nvPr/>
        </p:nvCxnSpPr>
        <p:spPr>
          <a:xfrm>
            <a:off x="6086477" y="4984131"/>
            <a:ext cx="448957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ttore 2 57">
            <a:extLst>
              <a:ext uri="{FF2B5EF4-FFF2-40B4-BE49-F238E27FC236}">
                <a16:creationId xmlns:a16="http://schemas.microsoft.com/office/drawing/2014/main" id="{41AB9306-070B-47CE-A39A-7FEC4D486F90}"/>
              </a:ext>
            </a:extLst>
          </p:cNvPr>
          <p:cNvCxnSpPr/>
          <p:nvPr/>
        </p:nvCxnSpPr>
        <p:spPr>
          <a:xfrm flipH="1">
            <a:off x="6086477" y="5279406"/>
            <a:ext cx="448957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ttore 2 58">
            <a:extLst>
              <a:ext uri="{FF2B5EF4-FFF2-40B4-BE49-F238E27FC236}">
                <a16:creationId xmlns:a16="http://schemas.microsoft.com/office/drawing/2014/main" id="{1F51B62D-C7EC-42F2-B6A6-1AB3FEA00164}"/>
              </a:ext>
            </a:extLst>
          </p:cNvPr>
          <p:cNvCxnSpPr/>
          <p:nvPr/>
        </p:nvCxnSpPr>
        <p:spPr>
          <a:xfrm flipH="1">
            <a:off x="1711006" y="5279406"/>
            <a:ext cx="437547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CasellaDiTesto 59">
            <a:extLst>
              <a:ext uri="{FF2B5EF4-FFF2-40B4-BE49-F238E27FC236}">
                <a16:creationId xmlns:a16="http://schemas.microsoft.com/office/drawing/2014/main" id="{55A154A4-7E6E-4BFD-B6EF-405AB0972378}"/>
              </a:ext>
            </a:extLst>
          </p:cNvPr>
          <p:cNvSpPr txBox="1"/>
          <p:nvPr/>
        </p:nvSpPr>
        <p:spPr>
          <a:xfrm>
            <a:off x="7478777" y="4736779"/>
            <a:ext cx="17430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/>
              <a:t>readLeftRight</a:t>
            </a:r>
            <a:r>
              <a:rPr lang="en-US" sz="1400" dirty="0"/>
              <a:t>()</a:t>
            </a:r>
          </a:p>
        </p:txBody>
      </p:sp>
      <p:sp>
        <p:nvSpPr>
          <p:cNvPr id="61" name="CasellaDiTesto 60">
            <a:extLst>
              <a:ext uri="{FF2B5EF4-FFF2-40B4-BE49-F238E27FC236}">
                <a16:creationId xmlns:a16="http://schemas.microsoft.com/office/drawing/2014/main" id="{41408DED-C0AB-4DB6-AB9E-12ED020C78F7}"/>
              </a:ext>
            </a:extLst>
          </p:cNvPr>
          <p:cNvSpPr txBox="1"/>
          <p:nvPr/>
        </p:nvSpPr>
        <p:spPr>
          <a:xfrm>
            <a:off x="7478776" y="5001990"/>
            <a:ext cx="17430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sensor value</a:t>
            </a:r>
          </a:p>
        </p:txBody>
      </p:sp>
      <p:sp>
        <p:nvSpPr>
          <p:cNvPr id="62" name="CasellaDiTesto 61">
            <a:extLst>
              <a:ext uri="{FF2B5EF4-FFF2-40B4-BE49-F238E27FC236}">
                <a16:creationId xmlns:a16="http://schemas.microsoft.com/office/drawing/2014/main" id="{50E0F303-7F03-4484-8AF8-16A008C07C37}"/>
              </a:ext>
            </a:extLst>
          </p:cNvPr>
          <p:cNvSpPr txBox="1"/>
          <p:nvPr/>
        </p:nvSpPr>
        <p:spPr>
          <a:xfrm>
            <a:off x="2824166" y="5001990"/>
            <a:ext cx="19430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/>
              <a:t>turnLeft</a:t>
            </a:r>
            <a:r>
              <a:rPr lang="en-US" sz="1400" dirty="0"/>
              <a:t>()</a:t>
            </a:r>
          </a:p>
        </p:txBody>
      </p:sp>
      <p:cxnSp>
        <p:nvCxnSpPr>
          <p:cNvPr id="63" name="Connettore 2 62">
            <a:extLst>
              <a:ext uri="{FF2B5EF4-FFF2-40B4-BE49-F238E27FC236}">
                <a16:creationId xmlns:a16="http://schemas.microsoft.com/office/drawing/2014/main" id="{19A511BA-27F4-476F-ACF6-DEF92ECA9828}"/>
              </a:ext>
            </a:extLst>
          </p:cNvPr>
          <p:cNvCxnSpPr/>
          <p:nvPr/>
        </p:nvCxnSpPr>
        <p:spPr>
          <a:xfrm>
            <a:off x="6105524" y="5690545"/>
            <a:ext cx="448957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ttore 2 63">
            <a:extLst>
              <a:ext uri="{FF2B5EF4-FFF2-40B4-BE49-F238E27FC236}">
                <a16:creationId xmlns:a16="http://schemas.microsoft.com/office/drawing/2014/main" id="{62A2F384-F08D-4F83-8B9A-EBA4B3CB5D80}"/>
              </a:ext>
            </a:extLst>
          </p:cNvPr>
          <p:cNvCxnSpPr/>
          <p:nvPr/>
        </p:nvCxnSpPr>
        <p:spPr>
          <a:xfrm flipH="1">
            <a:off x="6105524" y="5985820"/>
            <a:ext cx="448957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ttore 2 64">
            <a:extLst>
              <a:ext uri="{FF2B5EF4-FFF2-40B4-BE49-F238E27FC236}">
                <a16:creationId xmlns:a16="http://schemas.microsoft.com/office/drawing/2014/main" id="{4BCAF5CB-BDE5-4848-8F27-824C4572FA93}"/>
              </a:ext>
            </a:extLst>
          </p:cNvPr>
          <p:cNvCxnSpPr/>
          <p:nvPr/>
        </p:nvCxnSpPr>
        <p:spPr>
          <a:xfrm flipH="1">
            <a:off x="1730053" y="5985820"/>
            <a:ext cx="437547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CasellaDiTesto 65">
            <a:extLst>
              <a:ext uri="{FF2B5EF4-FFF2-40B4-BE49-F238E27FC236}">
                <a16:creationId xmlns:a16="http://schemas.microsoft.com/office/drawing/2014/main" id="{51B6D3A7-2586-419C-8B24-8D0EF6F7F693}"/>
              </a:ext>
            </a:extLst>
          </p:cNvPr>
          <p:cNvSpPr txBox="1"/>
          <p:nvPr/>
        </p:nvSpPr>
        <p:spPr>
          <a:xfrm>
            <a:off x="7497824" y="5443193"/>
            <a:ext cx="17430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/>
              <a:t>isButtonPressed</a:t>
            </a:r>
            <a:r>
              <a:rPr lang="en-US" sz="1400" dirty="0"/>
              <a:t>()</a:t>
            </a:r>
          </a:p>
        </p:txBody>
      </p:sp>
      <p:sp>
        <p:nvSpPr>
          <p:cNvPr id="67" name="CasellaDiTesto 66">
            <a:extLst>
              <a:ext uri="{FF2B5EF4-FFF2-40B4-BE49-F238E27FC236}">
                <a16:creationId xmlns:a16="http://schemas.microsoft.com/office/drawing/2014/main" id="{69A79457-05EB-4A5A-AA56-638C0B44DC0A}"/>
              </a:ext>
            </a:extLst>
          </p:cNvPr>
          <p:cNvSpPr txBox="1"/>
          <p:nvPr/>
        </p:nvSpPr>
        <p:spPr>
          <a:xfrm>
            <a:off x="7497823" y="5708404"/>
            <a:ext cx="17430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true/false</a:t>
            </a:r>
          </a:p>
        </p:txBody>
      </p:sp>
      <p:sp>
        <p:nvSpPr>
          <p:cNvPr id="68" name="CasellaDiTesto 67">
            <a:extLst>
              <a:ext uri="{FF2B5EF4-FFF2-40B4-BE49-F238E27FC236}">
                <a16:creationId xmlns:a16="http://schemas.microsoft.com/office/drawing/2014/main" id="{3C85C8DD-FF95-40F2-B69C-C30B2380DBD8}"/>
              </a:ext>
            </a:extLst>
          </p:cNvPr>
          <p:cNvSpPr txBox="1"/>
          <p:nvPr/>
        </p:nvSpPr>
        <p:spPr>
          <a:xfrm>
            <a:off x="2843213" y="5708404"/>
            <a:ext cx="19430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/>
              <a:t>turnAtAngle</a:t>
            </a:r>
            <a:r>
              <a:rPr lang="en-US" sz="1400" dirty="0"/>
              <a:t>(0)</a:t>
            </a:r>
          </a:p>
        </p:txBody>
      </p:sp>
      <p:sp>
        <p:nvSpPr>
          <p:cNvPr id="95" name="Titolo 1">
            <a:extLst>
              <a:ext uri="{FF2B5EF4-FFF2-40B4-BE49-F238E27FC236}">
                <a16:creationId xmlns:a16="http://schemas.microsoft.com/office/drawing/2014/main" id="{8ECDB71D-E34F-4FDF-8D57-6282BEF73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LiSA semantic analysis</a:t>
            </a:r>
          </a:p>
        </p:txBody>
      </p:sp>
      <p:pic>
        <p:nvPicPr>
          <p:cNvPr id="41" name="Picture 4" descr="Joystick - Foto e Immagini Stock - iStock">
            <a:extLst>
              <a:ext uri="{FF2B5EF4-FFF2-40B4-BE49-F238E27FC236}">
                <a16:creationId xmlns:a16="http://schemas.microsoft.com/office/drawing/2014/main" id="{3DAE2562-BAF6-484D-8062-644D23583E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02" t="16216" r="5405" b="15879"/>
          <a:stretch/>
        </p:blipFill>
        <p:spPr bwMode="auto">
          <a:xfrm>
            <a:off x="10014476" y="1566643"/>
            <a:ext cx="1161248" cy="99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6" descr="Gt330c Drive Wifi Remote Control Car Video Camera Car Drive &amp;amp; Spy 2.4g Wifi  Hummer - Buy Rc Auto,Wifi Remote Control Car,Automobile Di Telecomando  Product on Alibaba.com">
            <a:extLst>
              <a:ext uri="{FF2B5EF4-FFF2-40B4-BE49-F238E27FC236}">
                <a16:creationId xmlns:a16="http://schemas.microsoft.com/office/drawing/2014/main" id="{B989AAEA-A9DD-4CC0-A7E3-B2D0121625F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4" t="35036" r="11504" b="9885"/>
          <a:stretch/>
        </p:blipFill>
        <p:spPr bwMode="auto">
          <a:xfrm>
            <a:off x="1086574" y="1585956"/>
            <a:ext cx="1286958" cy="865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8" descr="Wireless IoT Relay Controller 4-Channel 10-Amp USB - Wireless I2C">
            <a:extLst>
              <a:ext uri="{FF2B5EF4-FFF2-40B4-BE49-F238E27FC236}">
                <a16:creationId xmlns:a16="http://schemas.microsoft.com/office/drawing/2014/main" id="{EDACD288-3982-4CDB-A2E9-2EBD22D0CB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7" r="9084"/>
          <a:stretch/>
        </p:blipFill>
        <p:spPr bwMode="auto">
          <a:xfrm>
            <a:off x="5583311" y="1608904"/>
            <a:ext cx="992825" cy="858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6551E6DD-B940-4E31-A6B8-68DB4E50D7E3}"/>
              </a:ext>
            </a:extLst>
          </p:cNvPr>
          <p:cNvSpPr txBox="1"/>
          <p:nvPr/>
        </p:nvSpPr>
        <p:spPr>
          <a:xfrm>
            <a:off x="4954320" y="6054433"/>
            <a:ext cx="67538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https://github.com/UniVE-SSV/lisa-joycar-example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D106B7D1-7BE3-417F-A339-48DF48A1FCD4}"/>
              </a:ext>
            </a:extLst>
          </p:cNvPr>
          <p:cNvCxnSpPr>
            <a:cxnSpLocks/>
          </p:cNvCxnSpPr>
          <p:nvPr/>
        </p:nvCxnSpPr>
        <p:spPr>
          <a:xfrm>
            <a:off x="10585574" y="3608821"/>
            <a:ext cx="3" cy="299813"/>
          </a:xfrm>
          <a:prstGeom prst="line">
            <a:avLst/>
          </a:prstGeom>
          <a:ln w="381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71" name="Connettore 2 70">
            <a:extLst>
              <a:ext uri="{FF2B5EF4-FFF2-40B4-BE49-F238E27FC236}">
                <a16:creationId xmlns:a16="http://schemas.microsoft.com/office/drawing/2014/main" id="{A098FCAC-D480-49A6-B3E6-2F14CCE92479}"/>
              </a:ext>
            </a:extLst>
          </p:cNvPr>
          <p:cNvCxnSpPr>
            <a:cxnSpLocks/>
          </p:cNvCxnSpPr>
          <p:nvPr/>
        </p:nvCxnSpPr>
        <p:spPr>
          <a:xfrm flipH="1">
            <a:off x="1720529" y="3908515"/>
            <a:ext cx="887457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2" name="Ovale 21">
            <a:extLst>
              <a:ext uri="{FF2B5EF4-FFF2-40B4-BE49-F238E27FC236}">
                <a16:creationId xmlns:a16="http://schemas.microsoft.com/office/drawing/2014/main" id="{D8BABACA-3728-4035-A581-5D50B77468E3}"/>
              </a:ext>
            </a:extLst>
          </p:cNvPr>
          <p:cNvSpPr/>
          <p:nvPr/>
        </p:nvSpPr>
        <p:spPr>
          <a:xfrm>
            <a:off x="10502488" y="3527635"/>
            <a:ext cx="162370" cy="162370"/>
          </a:xfrm>
          <a:prstGeom prst="ellipse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A74E2764-9475-44C9-A514-A2C764FACB6B}"/>
              </a:ext>
            </a:extLst>
          </p:cNvPr>
          <p:cNvSpPr txBox="1"/>
          <p:nvPr/>
        </p:nvSpPr>
        <p:spPr>
          <a:xfrm>
            <a:off x="7200000" y="1713600"/>
            <a:ext cx="25279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LiSA: </a:t>
            </a:r>
          </a:p>
          <a:p>
            <a:r>
              <a:rPr lang="en-US" dirty="0"/>
              <a:t>sensor value -&gt; </a:t>
            </a:r>
            <a:r>
              <a:rPr lang="en-US" dirty="0">
                <a:solidFill>
                  <a:schemeClr val="accent4"/>
                </a:solidFill>
              </a:rPr>
              <a:t>source</a:t>
            </a:r>
            <a:r>
              <a:rPr lang="en-US" dirty="0"/>
              <a:t>, actuator -&gt; </a:t>
            </a:r>
            <a:r>
              <a:rPr lang="en-US" dirty="0">
                <a:solidFill>
                  <a:schemeClr val="accent6"/>
                </a:solidFill>
              </a:rPr>
              <a:t>sink</a:t>
            </a:r>
          </a:p>
        </p:txBody>
      </p:sp>
      <p:sp>
        <p:nvSpPr>
          <p:cNvPr id="76" name="CasellaDiTesto 75">
            <a:extLst>
              <a:ext uri="{FF2B5EF4-FFF2-40B4-BE49-F238E27FC236}">
                <a16:creationId xmlns:a16="http://schemas.microsoft.com/office/drawing/2014/main" id="{34A9CD40-4128-43B2-8720-043EEF3DC655}"/>
              </a:ext>
            </a:extLst>
          </p:cNvPr>
          <p:cNvSpPr txBox="1"/>
          <p:nvPr/>
        </p:nvSpPr>
        <p:spPr>
          <a:xfrm>
            <a:off x="7200000" y="1713600"/>
            <a:ext cx="25279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Analysis 1: LiSA</a:t>
            </a:r>
          </a:p>
          <a:p>
            <a:r>
              <a:rPr lang="en-US" dirty="0">
                <a:solidFill>
                  <a:schemeClr val="accent4"/>
                </a:solidFill>
              </a:rPr>
              <a:t>sensor</a:t>
            </a:r>
            <a:r>
              <a:rPr lang="en-US" dirty="0"/>
              <a:t> -&gt; </a:t>
            </a:r>
            <a:r>
              <a:rPr lang="en-US" dirty="0">
                <a:solidFill>
                  <a:schemeClr val="accent6"/>
                </a:solidFill>
              </a:rPr>
              <a:t>actuator</a:t>
            </a:r>
          </a:p>
          <a:p>
            <a:r>
              <a:rPr lang="en-US" dirty="0"/>
              <a:t>Warning!</a:t>
            </a:r>
          </a:p>
        </p:txBody>
      </p:sp>
      <p:sp>
        <p:nvSpPr>
          <p:cNvPr id="80" name="Ovale 79">
            <a:extLst>
              <a:ext uri="{FF2B5EF4-FFF2-40B4-BE49-F238E27FC236}">
                <a16:creationId xmlns:a16="http://schemas.microsoft.com/office/drawing/2014/main" id="{32687421-0B96-4BBD-B324-D1765E5F53F2}"/>
              </a:ext>
            </a:extLst>
          </p:cNvPr>
          <p:cNvSpPr/>
          <p:nvPr/>
        </p:nvSpPr>
        <p:spPr>
          <a:xfrm>
            <a:off x="1631724" y="3821943"/>
            <a:ext cx="162370" cy="162370"/>
          </a:xfrm>
          <a:prstGeom prst="ellipse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261812C1-650D-4B46-8999-D970611A5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19th, 2022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A612532-BA63-406E-9FA5-B56C77D7D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Modular Multi-Language analysis in LiSA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7AEA56E1-37C7-46BD-8989-64BA9D7A9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47260-40CB-45AE-8B45-B7FEDFEA1F4E}" type="slidenum">
              <a:rPr lang="en-US" smtClean="0"/>
              <a:t>25</a:t>
            </a:fld>
            <a:endParaRPr lang="en-US"/>
          </a:p>
        </p:txBody>
      </p:sp>
      <p:pic>
        <p:nvPicPr>
          <p:cNvPr id="70" name="Elemento grafico 69" descr="Insetto">
            <a:extLst>
              <a:ext uri="{FF2B5EF4-FFF2-40B4-BE49-F238E27FC236}">
                <a16:creationId xmlns:a16="http://schemas.microsoft.com/office/drawing/2014/main" id="{6A3AC2F8-33EE-444C-B966-D470A43B38F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05776" y="3487168"/>
            <a:ext cx="338858" cy="338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565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/>
      <p:bldP spid="24" grpId="1"/>
      <p:bldP spid="76" grpId="0"/>
      <p:bldP spid="8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417561E-D337-4F46-BACC-75264FCF1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state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D69FBF7-1C3A-494E-895F-0B1A31FBA4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Development started in late 2020</a:t>
            </a:r>
            <a:endParaRPr lang="en-US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Available on Maven and GitHub under MIT license</a:t>
            </a:r>
          </a:p>
          <a:p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Able to model some features of languages (e.g. classes, global variables, inheritance, dynamic call resolution) while other are still missing (e.g. exceptions and error handling)</a:t>
            </a:r>
          </a:p>
          <a:p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Frontend for IMP, early developments for Go, Java, Java Bytecode and Python</a:t>
            </a:r>
          </a:p>
          <a:p>
            <a:endParaRPr lang="en-US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8D9FD46A-95A1-43CC-A84B-ED9F26C22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19th, 2022</a:t>
            </a:r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E782F1D0-8B52-4E24-9663-D5B8B37DB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Modular Multi-Language analysis in LiSA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00488BFF-BA1E-4864-9284-E5D49947B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47260-40CB-45AE-8B45-B7FEDFEA1F4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8375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417561E-D337-4F46-BACC-75264FCF1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Ongoing works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D69FBF7-1C3A-494E-895F-0B1A31FBA4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Go: smart contracts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Overflows through numeric domains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Non-determinism through taint analysis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Python: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jupyter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notebooks</a:t>
            </a:r>
          </a:p>
          <a:p>
            <a:pPr lvl="1"/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Dataframes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operations modeling through custom domains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Java bytecode: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Verification and enforcement of AWS policies 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TBD: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String properties with non-relational and relational domains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F8A95F26-8EC9-402B-BCDE-49015C9B8B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19th, 2022</a:t>
            </a:r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4B4018E7-1B8E-4318-8253-9C56E9FFC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Modular Multi-Language analysis in LiSA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7767A334-E4D8-43D6-81A6-BFCB624BD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47260-40CB-45AE-8B45-B7FEDFEA1F4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805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417561E-D337-4F46-BACC-75264FCF1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Teaching experience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D69FBF7-1C3A-494E-895F-0B1A31FBA4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LiSA has been adopted in:</a:t>
            </a:r>
          </a:p>
          <a:p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ACADIA PhD course:</a:t>
            </a:r>
          </a:p>
          <a:p>
            <a:pPr marL="571500" lvl="1" indent="-342900"/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Online lectures</a:t>
            </a:r>
          </a:p>
          <a:p>
            <a:pPr marL="571500" lvl="1" indent="-342900"/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Final projects: abstract domains implementation</a:t>
            </a:r>
          </a:p>
          <a:p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Software Correctness, Security and Reliability Master course:</a:t>
            </a:r>
          </a:p>
          <a:p>
            <a:pPr marL="571500" lvl="1" indent="-342900"/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Lab lectures</a:t>
            </a:r>
          </a:p>
          <a:p>
            <a:pPr marL="571500" lvl="1" indent="-342900"/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Weekly tasks: dataflow, simple abstract domains</a:t>
            </a:r>
          </a:p>
          <a:p>
            <a:pPr marL="571500" lvl="1" indent="-342900"/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Final projects: abstract domains implementation</a:t>
            </a:r>
          </a:p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Paper: “</a:t>
            </a:r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Static analysis for dummies: experiencing LiSA” @ SOAP 2021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62EF0DB9-8609-47E9-8301-226DB332D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19th, 2022</a:t>
            </a:r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7CFEA4CF-05DF-4AA5-B741-F37F5923D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Modular Multi-Language analysis in LiSA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154A6ECA-089C-4853-AC6F-358224F50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47260-40CB-45AE-8B45-B7FEDFEA1F4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6963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72FF92A9-9790-442E-B355-6E4FE568E8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10515600" cy="2387600"/>
          </a:xfrm>
        </p:spPr>
        <p:txBody>
          <a:bodyPr/>
          <a:lstStyle/>
          <a:p>
            <a:r>
              <a:rPr lang="en-US" dirty="0"/>
              <a:t>Thanks!</a:t>
            </a:r>
          </a:p>
        </p:txBody>
      </p:sp>
      <p:sp>
        <p:nvSpPr>
          <p:cNvPr id="5" name="Sottotitolo 4">
            <a:extLst>
              <a:ext uri="{FF2B5EF4-FFF2-40B4-BE49-F238E27FC236}">
                <a16:creationId xmlns:a16="http://schemas.microsoft.com/office/drawing/2014/main" id="{7EF7F99C-F8C1-4A0B-8DE7-EBB109302C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199" y="3602038"/>
            <a:ext cx="10515599" cy="1655762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Luca Negrini, PhD student</a:t>
            </a:r>
          </a:p>
          <a:p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luca.negrini@unive.it</a:t>
            </a:r>
            <a:endParaRPr lang="en-US" dirty="0"/>
          </a:p>
          <a:p>
            <a:endParaRPr lang="en-US" dirty="0"/>
          </a:p>
          <a:p>
            <a:r>
              <a:rPr lang="en-US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https://github.com/UniVE-SSV/lisa</a:t>
            </a:r>
            <a:endParaRPr lang="en-US" dirty="0"/>
          </a:p>
          <a:p>
            <a:r>
              <a:rPr lang="en-US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https://unive-ssv.github.io/lisa/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235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417561E-D337-4F46-BACC-75264FCF1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if the program is not atomic?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D69FBF7-1C3A-494E-895F-0B1A31FBA4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800" dirty="0"/>
              <a:t>The same statement might have different effects:</a:t>
            </a:r>
          </a:p>
          <a:p>
            <a:pPr marL="0" lvl="0" indent="0" algn="ctr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400" dirty="0">
                <a:latin typeface="Consolas" panose="020B0609020204030204" pitchFamily="49" charset="0"/>
                <a:cs typeface="Lucida Sans Typewriter" panose="020B0602040502020304" pitchFamily="33" charset="0"/>
              </a:rPr>
              <a:t>array[-1]</a:t>
            </a: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800" dirty="0">
                <a:sym typeface="Wingdings" panose="05000000000000000000" pitchFamily="2" charset="2"/>
              </a:rPr>
              <a:t></a:t>
            </a:r>
            <a:r>
              <a:rPr lang="en-US" sz="2800" dirty="0"/>
              <a:t> Java: </a:t>
            </a:r>
            <a:r>
              <a:rPr lang="en-US" sz="2400" dirty="0" err="1">
                <a:latin typeface="Consolas" panose="020B0609020204030204" pitchFamily="49" charset="0"/>
                <a:cs typeface="Lucida Sans Typewriter" panose="020B0602040502020304" pitchFamily="33" charset="0"/>
              </a:rPr>
              <a:t>ArrayIndexOutOfBoundsException</a:t>
            </a:r>
            <a:endParaRPr lang="en-US" sz="2000" dirty="0">
              <a:latin typeface="Consolas" panose="020B0609020204030204" pitchFamily="49" charset="0"/>
              <a:cs typeface="Lucida Sans Typewriter" panose="020B0602040502020304" pitchFamily="33" charset="0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800" dirty="0">
                <a:sym typeface="Wingdings" panose="05000000000000000000" pitchFamily="2" charset="2"/>
              </a:rPr>
              <a:t></a:t>
            </a:r>
            <a:r>
              <a:rPr lang="en-US" sz="2800" dirty="0"/>
              <a:t> Python: </a:t>
            </a:r>
            <a:r>
              <a:rPr lang="en-US" sz="2400" dirty="0">
                <a:latin typeface="Consolas" panose="020B0609020204030204" pitchFamily="49" charset="0"/>
                <a:cs typeface="Lucida Sans Typewriter" panose="020B0602040502020304" pitchFamily="33" charset="0"/>
              </a:rPr>
              <a:t>array[</a:t>
            </a:r>
            <a:r>
              <a:rPr lang="en-US" sz="2400" dirty="0" err="1">
                <a:latin typeface="Consolas" panose="020B0609020204030204" pitchFamily="49" charset="0"/>
                <a:cs typeface="Lucida Sans Typewriter" panose="020B0602040502020304" pitchFamily="33" charset="0"/>
              </a:rPr>
              <a:t>len</a:t>
            </a:r>
            <a:r>
              <a:rPr lang="en-US" sz="2400" dirty="0">
                <a:latin typeface="Consolas" panose="020B0609020204030204" pitchFamily="49" charset="0"/>
                <a:cs typeface="Lucida Sans Typewriter" panose="020B0602040502020304" pitchFamily="33" charset="0"/>
              </a:rPr>
              <a:t>(array) – 1]</a:t>
            </a: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800" dirty="0">
                <a:sym typeface="Wingdings" panose="05000000000000000000" pitchFamily="2" charset="2"/>
              </a:rPr>
              <a:t></a:t>
            </a:r>
            <a:r>
              <a:rPr lang="en-US" sz="2800" dirty="0"/>
              <a:t> C: undefined behavior</a:t>
            </a: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 semantics is not well defined!</a:t>
            </a:r>
            <a:endParaRPr lang="en-US" sz="2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B1C1604C-844F-4090-82E8-C964A98DA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19th, 2022</a:t>
            </a:r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DABD95C-5029-4980-8D01-92359258D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Modular Multi-Language analysis in LiSA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6017AFFB-BA0D-44A4-A65E-60E5D9C74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47260-40CB-45AE-8B45-B7FEDFEA1F4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0353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64140D6F-2B2F-413F-A06B-DD56539AB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if the program is not atomic?</a:t>
            </a: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88E7DB84-2B73-4D61-88F6-AB378EBAE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698450"/>
            <a:ext cx="10515600" cy="478512"/>
          </a:xfrm>
        </p:spPr>
        <p:txBody>
          <a:bodyPr>
            <a:normAutofit fontScale="47500" lnSpcReduction="20000"/>
          </a:bodyPr>
          <a:lstStyle/>
          <a:p>
            <a:pPr marL="0" lvl="0" indent="0" algn="r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From “Cross-Programming Language Taint Analysis for the IoT Ecosystem”</a:t>
            </a:r>
          </a:p>
          <a:p>
            <a:pPr marL="0" lvl="0" indent="0" algn="r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P. Ferrara, A. K. Mandal, A. Cortesi, F. </a:t>
            </a:r>
            <a:r>
              <a:rPr lang="en-US" sz="2800" dirty="0" err="1">
                <a:solidFill>
                  <a:schemeClr val="bg1">
                    <a:lumMod val="50000"/>
                  </a:schemeClr>
                </a:solidFill>
              </a:rPr>
              <a:t>Spoto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 @ </a:t>
            </a:r>
            <a:r>
              <a:rPr lang="en-US" sz="2800" dirty="0" err="1">
                <a:solidFill>
                  <a:schemeClr val="bg1">
                    <a:lumMod val="50000"/>
                  </a:schemeClr>
                </a:solidFill>
              </a:rPr>
              <a:t>InterAVT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 2019</a:t>
            </a:r>
          </a:p>
          <a:p>
            <a:endParaRPr lang="en-US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CCD1011C-E25B-4F7A-9A69-152ED0CA5A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1" y="1825872"/>
            <a:ext cx="10515600" cy="3872578"/>
          </a:xfrm>
          <a:prstGeom prst="rect">
            <a:avLst/>
          </a:prstGeom>
        </p:spPr>
      </p:pic>
      <p:sp>
        <p:nvSpPr>
          <p:cNvPr id="8" name="Segnaposto data 7">
            <a:extLst>
              <a:ext uri="{FF2B5EF4-FFF2-40B4-BE49-F238E27FC236}">
                <a16:creationId xmlns:a16="http://schemas.microsoft.com/office/drawing/2014/main" id="{66B60F49-5EA9-4BC0-9CEC-C4BDA1F75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19th, 2022</a:t>
            </a:r>
          </a:p>
        </p:txBody>
      </p:sp>
      <p:sp>
        <p:nvSpPr>
          <p:cNvPr id="9" name="Segnaposto piè di pagina 8">
            <a:extLst>
              <a:ext uri="{FF2B5EF4-FFF2-40B4-BE49-F238E27FC236}">
                <a16:creationId xmlns:a16="http://schemas.microsoft.com/office/drawing/2014/main" id="{D6E2DCA7-6B09-4637-BAC4-A50FC4B35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Modular Multi-Language analysis in LiSA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D5CF5490-567C-47EA-BCC3-73727E41E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47260-40CB-45AE-8B45-B7FEDFEA1F4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2134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Joystick - Foto e Immagini Stock - iStock">
            <a:extLst>
              <a:ext uri="{FF2B5EF4-FFF2-40B4-BE49-F238E27FC236}">
                <a16:creationId xmlns:a16="http://schemas.microsoft.com/office/drawing/2014/main" id="{CF1AA05A-A5A5-41A9-B8F7-AA8E078B68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02" t="16216" r="5405" b="15879"/>
          <a:stretch/>
        </p:blipFill>
        <p:spPr bwMode="auto">
          <a:xfrm>
            <a:off x="10014476" y="1763196"/>
            <a:ext cx="1161248" cy="99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Gt330c Drive Wifi Remote Control Car Video Camera Car Drive &amp;amp; Spy 2.4g Wifi  Hummer - Buy Rc Auto,Wifi Remote Control Car,Automobile Di Telecomando  Product on Alibaba.com">
            <a:extLst>
              <a:ext uri="{FF2B5EF4-FFF2-40B4-BE49-F238E27FC236}">
                <a16:creationId xmlns:a16="http://schemas.microsoft.com/office/drawing/2014/main" id="{CC2CD0AC-8FA2-444D-A873-E1FA430590F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4" t="35036" r="11504" b="9885"/>
          <a:stretch/>
        </p:blipFill>
        <p:spPr bwMode="auto">
          <a:xfrm>
            <a:off x="1086574" y="1782509"/>
            <a:ext cx="1286958" cy="865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Wireless IoT Relay Controller 4-Channel 10-Amp USB - Wireless I2C">
            <a:extLst>
              <a:ext uri="{FF2B5EF4-FFF2-40B4-BE49-F238E27FC236}">
                <a16:creationId xmlns:a16="http://schemas.microsoft.com/office/drawing/2014/main" id="{14665ADD-A14B-40D5-B15D-6C1021DE53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7" r="9084"/>
          <a:stretch/>
        </p:blipFill>
        <p:spPr bwMode="auto">
          <a:xfrm>
            <a:off x="5583311" y="1805457"/>
            <a:ext cx="992825" cy="858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D25F439F-7E18-4AFE-A44A-CDC992DD388F}"/>
              </a:ext>
            </a:extLst>
          </p:cNvPr>
          <p:cNvSpPr txBox="1"/>
          <p:nvPr/>
        </p:nvSpPr>
        <p:spPr>
          <a:xfrm>
            <a:off x="848991" y="2712659"/>
            <a:ext cx="1743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Car (C++)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91AD911D-7C46-4D6D-8485-66BA1E631AAE}"/>
              </a:ext>
            </a:extLst>
          </p:cNvPr>
          <p:cNvSpPr txBox="1"/>
          <p:nvPr/>
        </p:nvSpPr>
        <p:spPr>
          <a:xfrm>
            <a:off x="5224462" y="2662174"/>
            <a:ext cx="1743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Controller (Java)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CAF8FAA5-BAAF-4CF0-99F2-BA409658C3BA}"/>
              </a:ext>
            </a:extLst>
          </p:cNvPr>
          <p:cNvSpPr txBox="1"/>
          <p:nvPr/>
        </p:nvSpPr>
        <p:spPr>
          <a:xfrm>
            <a:off x="9714038" y="2706712"/>
            <a:ext cx="1743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Joystick (C++)</a:t>
            </a:r>
          </a:p>
        </p:txBody>
      </p:sp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474AD30F-A425-4EFE-925F-7FD15D0154FA}"/>
              </a:ext>
            </a:extLst>
          </p:cNvPr>
          <p:cNvCxnSpPr>
            <a:cxnSpLocks/>
            <a:stCxn id="9" idx="2"/>
          </p:cNvCxnSpPr>
          <p:nvPr/>
        </p:nvCxnSpPr>
        <p:spPr>
          <a:xfrm>
            <a:off x="6096000" y="3031506"/>
            <a:ext cx="0" cy="337107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id="{62BA6D1A-53B0-40DE-BCA5-B64FA50083D1}"/>
              </a:ext>
            </a:extLst>
          </p:cNvPr>
          <p:cNvCxnSpPr>
            <a:cxnSpLocks/>
            <a:stCxn id="10" idx="2"/>
          </p:cNvCxnSpPr>
          <p:nvPr/>
        </p:nvCxnSpPr>
        <p:spPr>
          <a:xfrm>
            <a:off x="10585576" y="3076044"/>
            <a:ext cx="0" cy="332653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diritto 16">
            <a:extLst>
              <a:ext uri="{FF2B5EF4-FFF2-40B4-BE49-F238E27FC236}">
                <a16:creationId xmlns:a16="http://schemas.microsoft.com/office/drawing/2014/main" id="{5EF7CEC7-255E-4535-BAF3-05659A561A49}"/>
              </a:ext>
            </a:extLst>
          </p:cNvPr>
          <p:cNvCxnSpPr>
            <a:cxnSpLocks/>
            <a:stCxn id="4" idx="2"/>
          </p:cNvCxnSpPr>
          <p:nvPr/>
        </p:nvCxnSpPr>
        <p:spPr>
          <a:xfrm>
            <a:off x="1720529" y="3081991"/>
            <a:ext cx="0" cy="332058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2 20">
            <a:extLst>
              <a:ext uri="{FF2B5EF4-FFF2-40B4-BE49-F238E27FC236}">
                <a16:creationId xmlns:a16="http://schemas.microsoft.com/office/drawing/2014/main" id="{4C4D13D0-1061-42F1-B92D-30FA1D98EDAB}"/>
              </a:ext>
            </a:extLst>
          </p:cNvPr>
          <p:cNvCxnSpPr/>
          <p:nvPr/>
        </p:nvCxnSpPr>
        <p:spPr>
          <a:xfrm>
            <a:off x="6095999" y="3426421"/>
            <a:ext cx="448957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2 22">
            <a:extLst>
              <a:ext uri="{FF2B5EF4-FFF2-40B4-BE49-F238E27FC236}">
                <a16:creationId xmlns:a16="http://schemas.microsoft.com/office/drawing/2014/main" id="{D9EFA7D6-E155-4D0F-9BE7-7EFD96B9A725}"/>
              </a:ext>
            </a:extLst>
          </p:cNvPr>
          <p:cNvCxnSpPr/>
          <p:nvPr/>
        </p:nvCxnSpPr>
        <p:spPr>
          <a:xfrm flipH="1">
            <a:off x="1720528" y="3426421"/>
            <a:ext cx="437547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2 24">
            <a:extLst>
              <a:ext uri="{FF2B5EF4-FFF2-40B4-BE49-F238E27FC236}">
                <a16:creationId xmlns:a16="http://schemas.microsoft.com/office/drawing/2014/main" id="{53676105-D3A5-4C6B-AA25-C83413BE5C11}"/>
              </a:ext>
            </a:extLst>
          </p:cNvPr>
          <p:cNvCxnSpPr/>
          <p:nvPr/>
        </p:nvCxnSpPr>
        <p:spPr>
          <a:xfrm>
            <a:off x="6095999" y="3809915"/>
            <a:ext cx="448957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2 26">
            <a:extLst>
              <a:ext uri="{FF2B5EF4-FFF2-40B4-BE49-F238E27FC236}">
                <a16:creationId xmlns:a16="http://schemas.microsoft.com/office/drawing/2014/main" id="{E045F3C0-9727-4885-92E9-A0EC396CFEB5}"/>
              </a:ext>
            </a:extLst>
          </p:cNvPr>
          <p:cNvCxnSpPr/>
          <p:nvPr/>
        </p:nvCxnSpPr>
        <p:spPr>
          <a:xfrm flipH="1">
            <a:off x="6095999" y="4105190"/>
            <a:ext cx="448957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2 28">
            <a:extLst>
              <a:ext uri="{FF2B5EF4-FFF2-40B4-BE49-F238E27FC236}">
                <a16:creationId xmlns:a16="http://schemas.microsoft.com/office/drawing/2014/main" id="{262B3843-AC05-4582-A028-C03DCA5EB9C3}"/>
              </a:ext>
            </a:extLst>
          </p:cNvPr>
          <p:cNvCxnSpPr/>
          <p:nvPr/>
        </p:nvCxnSpPr>
        <p:spPr>
          <a:xfrm flipH="1">
            <a:off x="1720528" y="4105190"/>
            <a:ext cx="437547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BF22545B-551E-4015-83D4-62404EFEBD59}"/>
              </a:ext>
            </a:extLst>
          </p:cNvPr>
          <p:cNvSpPr txBox="1"/>
          <p:nvPr/>
        </p:nvSpPr>
        <p:spPr>
          <a:xfrm>
            <a:off x="2933700" y="3186698"/>
            <a:ext cx="17430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initialize()</a:t>
            </a:r>
          </a:p>
        </p:txBody>
      </p:sp>
      <p:sp>
        <p:nvSpPr>
          <p:cNvPr id="43" name="CasellaDiTesto 42">
            <a:extLst>
              <a:ext uri="{FF2B5EF4-FFF2-40B4-BE49-F238E27FC236}">
                <a16:creationId xmlns:a16="http://schemas.microsoft.com/office/drawing/2014/main" id="{D101A540-F05A-418E-9A72-168C1E3CEC95}"/>
              </a:ext>
            </a:extLst>
          </p:cNvPr>
          <p:cNvSpPr txBox="1"/>
          <p:nvPr/>
        </p:nvSpPr>
        <p:spPr>
          <a:xfrm>
            <a:off x="7488298" y="3179069"/>
            <a:ext cx="17430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initialize()</a:t>
            </a:r>
          </a:p>
        </p:txBody>
      </p:sp>
      <p:sp>
        <p:nvSpPr>
          <p:cNvPr id="44" name="CasellaDiTesto 43">
            <a:extLst>
              <a:ext uri="{FF2B5EF4-FFF2-40B4-BE49-F238E27FC236}">
                <a16:creationId xmlns:a16="http://schemas.microsoft.com/office/drawing/2014/main" id="{DA9BB5CD-37EE-4998-83E5-10F9A1D6CADC}"/>
              </a:ext>
            </a:extLst>
          </p:cNvPr>
          <p:cNvSpPr txBox="1"/>
          <p:nvPr/>
        </p:nvSpPr>
        <p:spPr>
          <a:xfrm>
            <a:off x="7488299" y="3562563"/>
            <a:ext cx="17430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/>
              <a:t>readUpDown</a:t>
            </a:r>
            <a:r>
              <a:rPr lang="en-US" sz="1400" dirty="0"/>
              <a:t>()</a:t>
            </a:r>
          </a:p>
        </p:txBody>
      </p:sp>
      <p:sp>
        <p:nvSpPr>
          <p:cNvPr id="45" name="CasellaDiTesto 44">
            <a:extLst>
              <a:ext uri="{FF2B5EF4-FFF2-40B4-BE49-F238E27FC236}">
                <a16:creationId xmlns:a16="http://schemas.microsoft.com/office/drawing/2014/main" id="{F01A8827-680B-48DC-975B-0804C5E4D862}"/>
              </a:ext>
            </a:extLst>
          </p:cNvPr>
          <p:cNvSpPr txBox="1"/>
          <p:nvPr/>
        </p:nvSpPr>
        <p:spPr>
          <a:xfrm>
            <a:off x="7488298" y="3827774"/>
            <a:ext cx="17430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sensor value</a:t>
            </a:r>
          </a:p>
        </p:txBody>
      </p:sp>
      <p:sp>
        <p:nvSpPr>
          <p:cNvPr id="46" name="CasellaDiTesto 45">
            <a:extLst>
              <a:ext uri="{FF2B5EF4-FFF2-40B4-BE49-F238E27FC236}">
                <a16:creationId xmlns:a16="http://schemas.microsoft.com/office/drawing/2014/main" id="{E2803207-F6F5-4847-A94E-613A1568B517}"/>
              </a:ext>
            </a:extLst>
          </p:cNvPr>
          <p:cNvSpPr txBox="1"/>
          <p:nvPr/>
        </p:nvSpPr>
        <p:spPr>
          <a:xfrm>
            <a:off x="2833688" y="3827774"/>
            <a:ext cx="19430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/>
              <a:t>runMotor</a:t>
            </a:r>
            <a:r>
              <a:rPr lang="en-US" sz="1400" dirty="0"/>
              <a:t>(sensor value)</a:t>
            </a:r>
          </a:p>
        </p:txBody>
      </p:sp>
      <p:cxnSp>
        <p:nvCxnSpPr>
          <p:cNvPr id="51" name="Connettore 2 50">
            <a:extLst>
              <a:ext uri="{FF2B5EF4-FFF2-40B4-BE49-F238E27FC236}">
                <a16:creationId xmlns:a16="http://schemas.microsoft.com/office/drawing/2014/main" id="{A49A865E-C690-490D-B8E1-786532C8BFEA}"/>
              </a:ext>
            </a:extLst>
          </p:cNvPr>
          <p:cNvCxnSpPr/>
          <p:nvPr/>
        </p:nvCxnSpPr>
        <p:spPr>
          <a:xfrm>
            <a:off x="6105524" y="4475362"/>
            <a:ext cx="448957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ttore 2 51">
            <a:extLst>
              <a:ext uri="{FF2B5EF4-FFF2-40B4-BE49-F238E27FC236}">
                <a16:creationId xmlns:a16="http://schemas.microsoft.com/office/drawing/2014/main" id="{6D5A84B4-01CD-4229-B387-27795980ACE5}"/>
              </a:ext>
            </a:extLst>
          </p:cNvPr>
          <p:cNvCxnSpPr/>
          <p:nvPr/>
        </p:nvCxnSpPr>
        <p:spPr>
          <a:xfrm flipH="1">
            <a:off x="6105524" y="4770637"/>
            <a:ext cx="448957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ttore 2 52">
            <a:extLst>
              <a:ext uri="{FF2B5EF4-FFF2-40B4-BE49-F238E27FC236}">
                <a16:creationId xmlns:a16="http://schemas.microsoft.com/office/drawing/2014/main" id="{E76CD6FF-37C8-405E-A83A-456FA7CD427E}"/>
              </a:ext>
            </a:extLst>
          </p:cNvPr>
          <p:cNvCxnSpPr/>
          <p:nvPr/>
        </p:nvCxnSpPr>
        <p:spPr>
          <a:xfrm flipH="1">
            <a:off x="1730053" y="4770637"/>
            <a:ext cx="437547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CasellaDiTesto 53">
            <a:extLst>
              <a:ext uri="{FF2B5EF4-FFF2-40B4-BE49-F238E27FC236}">
                <a16:creationId xmlns:a16="http://schemas.microsoft.com/office/drawing/2014/main" id="{8E585702-2C20-45D2-A4A4-EDCC299351A9}"/>
              </a:ext>
            </a:extLst>
          </p:cNvPr>
          <p:cNvSpPr txBox="1"/>
          <p:nvPr/>
        </p:nvSpPr>
        <p:spPr>
          <a:xfrm>
            <a:off x="7497824" y="4228010"/>
            <a:ext cx="17430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/>
              <a:t>readLeftRight</a:t>
            </a:r>
            <a:r>
              <a:rPr lang="en-US" sz="1400" dirty="0"/>
              <a:t>()</a:t>
            </a:r>
          </a:p>
        </p:txBody>
      </p:sp>
      <p:sp>
        <p:nvSpPr>
          <p:cNvPr id="55" name="CasellaDiTesto 54">
            <a:extLst>
              <a:ext uri="{FF2B5EF4-FFF2-40B4-BE49-F238E27FC236}">
                <a16:creationId xmlns:a16="http://schemas.microsoft.com/office/drawing/2014/main" id="{3549047A-118E-4C8F-B3FE-43D3BD74260B}"/>
              </a:ext>
            </a:extLst>
          </p:cNvPr>
          <p:cNvSpPr txBox="1"/>
          <p:nvPr/>
        </p:nvSpPr>
        <p:spPr>
          <a:xfrm>
            <a:off x="7497823" y="4493221"/>
            <a:ext cx="17430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sensor value</a:t>
            </a:r>
          </a:p>
        </p:txBody>
      </p:sp>
      <p:sp>
        <p:nvSpPr>
          <p:cNvPr id="56" name="CasellaDiTesto 55">
            <a:extLst>
              <a:ext uri="{FF2B5EF4-FFF2-40B4-BE49-F238E27FC236}">
                <a16:creationId xmlns:a16="http://schemas.microsoft.com/office/drawing/2014/main" id="{38DC8664-B25D-4CB9-878C-449DFD9359A1}"/>
              </a:ext>
            </a:extLst>
          </p:cNvPr>
          <p:cNvSpPr txBox="1"/>
          <p:nvPr/>
        </p:nvSpPr>
        <p:spPr>
          <a:xfrm>
            <a:off x="2843213" y="4493221"/>
            <a:ext cx="19430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/>
              <a:t>turnRight</a:t>
            </a:r>
            <a:r>
              <a:rPr lang="en-US" sz="1400" dirty="0"/>
              <a:t>()</a:t>
            </a:r>
          </a:p>
        </p:txBody>
      </p:sp>
      <p:cxnSp>
        <p:nvCxnSpPr>
          <p:cNvPr id="57" name="Connettore 2 56">
            <a:extLst>
              <a:ext uri="{FF2B5EF4-FFF2-40B4-BE49-F238E27FC236}">
                <a16:creationId xmlns:a16="http://schemas.microsoft.com/office/drawing/2014/main" id="{277E79D0-D04A-4A9B-9D25-FC0B7D70AA86}"/>
              </a:ext>
            </a:extLst>
          </p:cNvPr>
          <p:cNvCxnSpPr/>
          <p:nvPr/>
        </p:nvCxnSpPr>
        <p:spPr>
          <a:xfrm>
            <a:off x="6086477" y="5180687"/>
            <a:ext cx="448957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ttore 2 57">
            <a:extLst>
              <a:ext uri="{FF2B5EF4-FFF2-40B4-BE49-F238E27FC236}">
                <a16:creationId xmlns:a16="http://schemas.microsoft.com/office/drawing/2014/main" id="{41AB9306-070B-47CE-A39A-7FEC4D486F90}"/>
              </a:ext>
            </a:extLst>
          </p:cNvPr>
          <p:cNvCxnSpPr/>
          <p:nvPr/>
        </p:nvCxnSpPr>
        <p:spPr>
          <a:xfrm flipH="1">
            <a:off x="6086477" y="5475962"/>
            <a:ext cx="448957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ttore 2 58">
            <a:extLst>
              <a:ext uri="{FF2B5EF4-FFF2-40B4-BE49-F238E27FC236}">
                <a16:creationId xmlns:a16="http://schemas.microsoft.com/office/drawing/2014/main" id="{1F51B62D-C7EC-42F2-B6A6-1AB3FEA00164}"/>
              </a:ext>
            </a:extLst>
          </p:cNvPr>
          <p:cNvCxnSpPr/>
          <p:nvPr/>
        </p:nvCxnSpPr>
        <p:spPr>
          <a:xfrm flipH="1">
            <a:off x="1711006" y="5475962"/>
            <a:ext cx="437547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CasellaDiTesto 59">
            <a:extLst>
              <a:ext uri="{FF2B5EF4-FFF2-40B4-BE49-F238E27FC236}">
                <a16:creationId xmlns:a16="http://schemas.microsoft.com/office/drawing/2014/main" id="{55A154A4-7E6E-4BFD-B6EF-405AB0972378}"/>
              </a:ext>
            </a:extLst>
          </p:cNvPr>
          <p:cNvSpPr txBox="1"/>
          <p:nvPr/>
        </p:nvSpPr>
        <p:spPr>
          <a:xfrm>
            <a:off x="7478777" y="4933335"/>
            <a:ext cx="17430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/>
              <a:t>readLeftRight</a:t>
            </a:r>
            <a:r>
              <a:rPr lang="en-US" sz="1400" dirty="0"/>
              <a:t>()</a:t>
            </a:r>
          </a:p>
        </p:txBody>
      </p:sp>
      <p:sp>
        <p:nvSpPr>
          <p:cNvPr id="61" name="CasellaDiTesto 60">
            <a:extLst>
              <a:ext uri="{FF2B5EF4-FFF2-40B4-BE49-F238E27FC236}">
                <a16:creationId xmlns:a16="http://schemas.microsoft.com/office/drawing/2014/main" id="{41408DED-C0AB-4DB6-AB9E-12ED020C78F7}"/>
              </a:ext>
            </a:extLst>
          </p:cNvPr>
          <p:cNvSpPr txBox="1"/>
          <p:nvPr/>
        </p:nvSpPr>
        <p:spPr>
          <a:xfrm>
            <a:off x="7478776" y="5198546"/>
            <a:ext cx="17430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sensor value</a:t>
            </a:r>
          </a:p>
        </p:txBody>
      </p:sp>
      <p:sp>
        <p:nvSpPr>
          <p:cNvPr id="62" name="CasellaDiTesto 61">
            <a:extLst>
              <a:ext uri="{FF2B5EF4-FFF2-40B4-BE49-F238E27FC236}">
                <a16:creationId xmlns:a16="http://schemas.microsoft.com/office/drawing/2014/main" id="{50E0F303-7F03-4484-8AF8-16A008C07C37}"/>
              </a:ext>
            </a:extLst>
          </p:cNvPr>
          <p:cNvSpPr txBox="1"/>
          <p:nvPr/>
        </p:nvSpPr>
        <p:spPr>
          <a:xfrm>
            <a:off x="2824166" y="5198546"/>
            <a:ext cx="19430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/>
              <a:t>turnLeft</a:t>
            </a:r>
            <a:r>
              <a:rPr lang="en-US" sz="1400" dirty="0"/>
              <a:t>()</a:t>
            </a:r>
          </a:p>
        </p:txBody>
      </p:sp>
      <p:cxnSp>
        <p:nvCxnSpPr>
          <p:cNvPr id="63" name="Connettore 2 62">
            <a:extLst>
              <a:ext uri="{FF2B5EF4-FFF2-40B4-BE49-F238E27FC236}">
                <a16:creationId xmlns:a16="http://schemas.microsoft.com/office/drawing/2014/main" id="{19A511BA-27F4-476F-ACF6-DEF92ECA9828}"/>
              </a:ext>
            </a:extLst>
          </p:cNvPr>
          <p:cNvCxnSpPr/>
          <p:nvPr/>
        </p:nvCxnSpPr>
        <p:spPr>
          <a:xfrm>
            <a:off x="6105524" y="5887101"/>
            <a:ext cx="448957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ttore 2 63">
            <a:extLst>
              <a:ext uri="{FF2B5EF4-FFF2-40B4-BE49-F238E27FC236}">
                <a16:creationId xmlns:a16="http://schemas.microsoft.com/office/drawing/2014/main" id="{62A2F384-F08D-4F83-8B9A-EBA4B3CB5D80}"/>
              </a:ext>
            </a:extLst>
          </p:cNvPr>
          <p:cNvCxnSpPr/>
          <p:nvPr/>
        </p:nvCxnSpPr>
        <p:spPr>
          <a:xfrm flipH="1">
            <a:off x="6105524" y="6182376"/>
            <a:ext cx="448957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ttore 2 64">
            <a:extLst>
              <a:ext uri="{FF2B5EF4-FFF2-40B4-BE49-F238E27FC236}">
                <a16:creationId xmlns:a16="http://schemas.microsoft.com/office/drawing/2014/main" id="{4BCAF5CB-BDE5-4848-8F27-824C4572FA93}"/>
              </a:ext>
            </a:extLst>
          </p:cNvPr>
          <p:cNvCxnSpPr/>
          <p:nvPr/>
        </p:nvCxnSpPr>
        <p:spPr>
          <a:xfrm flipH="1">
            <a:off x="1730053" y="6182376"/>
            <a:ext cx="437547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CasellaDiTesto 65">
            <a:extLst>
              <a:ext uri="{FF2B5EF4-FFF2-40B4-BE49-F238E27FC236}">
                <a16:creationId xmlns:a16="http://schemas.microsoft.com/office/drawing/2014/main" id="{51B6D3A7-2586-419C-8B24-8D0EF6F7F693}"/>
              </a:ext>
            </a:extLst>
          </p:cNvPr>
          <p:cNvSpPr txBox="1"/>
          <p:nvPr/>
        </p:nvSpPr>
        <p:spPr>
          <a:xfrm>
            <a:off x="7497824" y="5639749"/>
            <a:ext cx="17430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/>
              <a:t>isButtonPressed</a:t>
            </a:r>
            <a:r>
              <a:rPr lang="en-US" sz="1400" dirty="0"/>
              <a:t>()</a:t>
            </a:r>
          </a:p>
        </p:txBody>
      </p:sp>
      <p:sp>
        <p:nvSpPr>
          <p:cNvPr id="67" name="CasellaDiTesto 66">
            <a:extLst>
              <a:ext uri="{FF2B5EF4-FFF2-40B4-BE49-F238E27FC236}">
                <a16:creationId xmlns:a16="http://schemas.microsoft.com/office/drawing/2014/main" id="{69A79457-05EB-4A5A-AA56-638C0B44DC0A}"/>
              </a:ext>
            </a:extLst>
          </p:cNvPr>
          <p:cNvSpPr txBox="1"/>
          <p:nvPr/>
        </p:nvSpPr>
        <p:spPr>
          <a:xfrm>
            <a:off x="7497823" y="5904960"/>
            <a:ext cx="17430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true/false</a:t>
            </a:r>
          </a:p>
        </p:txBody>
      </p:sp>
      <p:sp>
        <p:nvSpPr>
          <p:cNvPr id="68" name="CasellaDiTesto 67">
            <a:extLst>
              <a:ext uri="{FF2B5EF4-FFF2-40B4-BE49-F238E27FC236}">
                <a16:creationId xmlns:a16="http://schemas.microsoft.com/office/drawing/2014/main" id="{3C85C8DD-FF95-40F2-B69C-C30B2380DBD8}"/>
              </a:ext>
            </a:extLst>
          </p:cNvPr>
          <p:cNvSpPr txBox="1"/>
          <p:nvPr/>
        </p:nvSpPr>
        <p:spPr>
          <a:xfrm>
            <a:off x="2843213" y="5904960"/>
            <a:ext cx="19430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/>
              <a:t>turnAtAngle</a:t>
            </a:r>
            <a:r>
              <a:rPr lang="en-US" sz="1400" dirty="0"/>
              <a:t>(0)</a:t>
            </a:r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89B658B0-BE38-48B0-9EBE-9FAEC2A6AF6B}"/>
              </a:ext>
            </a:extLst>
          </p:cNvPr>
          <p:cNvSpPr txBox="1"/>
          <p:nvPr/>
        </p:nvSpPr>
        <p:spPr>
          <a:xfrm>
            <a:off x="10836405" y="4578452"/>
            <a:ext cx="1000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Tainted?</a:t>
            </a:r>
          </a:p>
        </p:txBody>
      </p:sp>
      <p:cxnSp>
        <p:nvCxnSpPr>
          <p:cNvPr id="69" name="Connettore 2 68">
            <a:extLst>
              <a:ext uri="{FF2B5EF4-FFF2-40B4-BE49-F238E27FC236}">
                <a16:creationId xmlns:a16="http://schemas.microsoft.com/office/drawing/2014/main" id="{F92C6B53-B57D-49A2-B327-8F6357CB5DFE}"/>
              </a:ext>
            </a:extLst>
          </p:cNvPr>
          <p:cNvCxnSpPr>
            <a:cxnSpLocks/>
            <a:stCxn id="35" idx="1"/>
          </p:cNvCxnSpPr>
          <p:nvPr/>
        </p:nvCxnSpPr>
        <p:spPr>
          <a:xfrm flipH="1" flipV="1">
            <a:off x="8865489" y="3971764"/>
            <a:ext cx="1970916" cy="7913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71" name="Connettore 2 70">
            <a:extLst>
              <a:ext uri="{FF2B5EF4-FFF2-40B4-BE49-F238E27FC236}">
                <a16:creationId xmlns:a16="http://schemas.microsoft.com/office/drawing/2014/main" id="{F9924903-00E0-4BA9-8969-0C34BD00704F}"/>
              </a:ext>
            </a:extLst>
          </p:cNvPr>
          <p:cNvCxnSpPr>
            <a:cxnSpLocks/>
            <a:stCxn id="35" idx="1"/>
          </p:cNvCxnSpPr>
          <p:nvPr/>
        </p:nvCxnSpPr>
        <p:spPr>
          <a:xfrm flipH="1">
            <a:off x="8865489" y="4763118"/>
            <a:ext cx="1970916" cy="6159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75" name="Connettore 2 74">
            <a:extLst>
              <a:ext uri="{FF2B5EF4-FFF2-40B4-BE49-F238E27FC236}">
                <a16:creationId xmlns:a16="http://schemas.microsoft.com/office/drawing/2014/main" id="{04E11881-8AA2-43DF-8D55-3F21F08F2C13}"/>
              </a:ext>
            </a:extLst>
          </p:cNvPr>
          <p:cNvCxnSpPr>
            <a:cxnSpLocks/>
            <a:stCxn id="35" idx="1"/>
          </p:cNvCxnSpPr>
          <p:nvPr/>
        </p:nvCxnSpPr>
        <p:spPr>
          <a:xfrm flipH="1" flipV="1">
            <a:off x="8865489" y="4650176"/>
            <a:ext cx="1970916" cy="1129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81" name="Connettore 2 80">
            <a:extLst>
              <a:ext uri="{FF2B5EF4-FFF2-40B4-BE49-F238E27FC236}">
                <a16:creationId xmlns:a16="http://schemas.microsoft.com/office/drawing/2014/main" id="{AA7B73A5-3188-4125-B419-50B7C3EB822F}"/>
              </a:ext>
            </a:extLst>
          </p:cNvPr>
          <p:cNvCxnSpPr>
            <a:cxnSpLocks/>
            <a:stCxn id="35" idx="1"/>
          </p:cNvCxnSpPr>
          <p:nvPr/>
        </p:nvCxnSpPr>
        <p:spPr>
          <a:xfrm flipH="1">
            <a:off x="8799003" y="4763118"/>
            <a:ext cx="2037402" cy="12939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95" name="Titolo 1">
            <a:extLst>
              <a:ext uri="{FF2B5EF4-FFF2-40B4-BE49-F238E27FC236}">
                <a16:creationId xmlns:a16="http://schemas.microsoft.com/office/drawing/2014/main" id="{8ECDB71D-E34F-4FDF-8D57-6282BEF73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The scenario: robotic IoT car</a:t>
            </a:r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id="{2ECB8802-DA87-45B9-9C2C-85387C48C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19th, 2022</a:t>
            </a:r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3C27B71E-720C-4E9D-8E8D-6554C54D8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Modular Multi-Language analysis in LiSA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98479A57-182C-4FF9-8177-40C55667D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47260-40CB-45AE-8B45-B7FEDFEA1F4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768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417561E-D337-4F46-BACC-75264FCF1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approach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D69FBF7-1C3A-494E-895F-0B1A31FBA4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Analyze each subprogram in isolation</a:t>
            </a:r>
          </a:p>
          <a:p>
            <a:pPr marL="114300" indent="-342900"/>
            <a:r>
              <a:rPr lang="en-US" dirty="0">
                <a:solidFill>
                  <a:schemeClr val="tx1"/>
                </a:solidFill>
              </a:rPr>
              <a:t>As fast as we can: “single” analysis</a:t>
            </a:r>
          </a:p>
          <a:p>
            <a:pPr marL="114300" indent="-342900"/>
            <a:r>
              <a:rPr lang="en-US" dirty="0">
                <a:solidFill>
                  <a:schemeClr val="tx1"/>
                </a:solidFill>
              </a:rPr>
              <a:t>Global reasoning within single languages</a:t>
            </a:r>
          </a:p>
          <a:p>
            <a:pPr marL="114300" indent="-342900"/>
            <a:r>
              <a:rPr lang="en-US" dirty="0">
                <a:solidFill>
                  <a:schemeClr val="tx1"/>
                </a:solidFill>
              </a:rPr>
              <a:t>Cross-language interactions ignored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7B4A10D4-D0F9-482E-8696-B6545F3693EC}"/>
              </a:ext>
            </a:extLst>
          </p:cNvPr>
          <p:cNvSpPr txBox="1"/>
          <p:nvPr/>
        </p:nvSpPr>
        <p:spPr>
          <a:xfrm>
            <a:off x="838200" y="4538497"/>
            <a:ext cx="8905875" cy="1411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Syntactic properties</a:t>
            </a:r>
          </a:p>
          <a:p>
            <a:pPr marL="0" indent="0">
              <a:buNone/>
            </a:pPr>
            <a:r>
              <a:rPr lang="en-US" sz="2800" dirty="0"/>
              <a:t>Semantic properties (language-local)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Semantic properties (global)</a:t>
            </a:r>
          </a:p>
        </p:txBody>
      </p:sp>
      <p:pic>
        <p:nvPicPr>
          <p:cNvPr id="11" name="Elemento grafico 10" descr="Chiudi">
            <a:extLst>
              <a:ext uri="{FF2B5EF4-FFF2-40B4-BE49-F238E27FC236}">
                <a16:creationId xmlns:a16="http://schemas.microsoft.com/office/drawing/2014/main" id="{6DF1E9D4-8A6F-47C8-B807-27F2D038D0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25627" y="5529493"/>
            <a:ext cx="307182" cy="307182"/>
          </a:xfrm>
          <a:prstGeom prst="rect">
            <a:avLst/>
          </a:prstGeom>
        </p:spPr>
      </p:pic>
      <p:pic>
        <p:nvPicPr>
          <p:cNvPr id="14" name="Elemento grafico 13" descr="Segno di spunta">
            <a:extLst>
              <a:ext uri="{FF2B5EF4-FFF2-40B4-BE49-F238E27FC236}">
                <a16:creationId xmlns:a16="http://schemas.microsoft.com/office/drawing/2014/main" id="{7B071D4E-5145-47A3-8002-5EA5989E5A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56434" y="4633747"/>
            <a:ext cx="307182" cy="307182"/>
          </a:xfrm>
          <a:prstGeom prst="rect">
            <a:avLst/>
          </a:prstGeom>
        </p:spPr>
      </p:pic>
      <p:pic>
        <p:nvPicPr>
          <p:cNvPr id="15" name="Elemento grafico 14" descr="Segno di spunta">
            <a:extLst>
              <a:ext uri="{FF2B5EF4-FFF2-40B4-BE49-F238E27FC236}">
                <a16:creationId xmlns:a16="http://schemas.microsoft.com/office/drawing/2014/main" id="{72A12BE2-1659-4D49-8710-C3D21C1A71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84118" y="5072293"/>
            <a:ext cx="307182" cy="307182"/>
          </a:xfrm>
          <a:prstGeom prst="rect">
            <a:avLst/>
          </a:prstGeom>
        </p:spPr>
      </p:pic>
      <p:sp>
        <p:nvSpPr>
          <p:cNvPr id="7" name="Segnaposto data 6">
            <a:extLst>
              <a:ext uri="{FF2B5EF4-FFF2-40B4-BE49-F238E27FC236}">
                <a16:creationId xmlns:a16="http://schemas.microsoft.com/office/drawing/2014/main" id="{91F5EC26-C8A0-434A-AA99-C7F3D08CA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19th, 2022</a:t>
            </a:r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93F7AEB4-4C6E-447D-9329-6EACA8476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Modular Multi-Language analysis in LiSA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487A500E-551C-47E3-A1C1-773B04E18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47260-40CB-45AE-8B45-B7FEDFEA1F4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7348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417561E-D337-4F46-BACC-75264FCF1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we do better?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D69FBF7-1C3A-494E-895F-0B1A31FBA4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Make analyses exchange information, and perform a fixpoint over the exchanged information</a:t>
            </a:r>
          </a:p>
          <a:p>
            <a:pPr marL="114300" indent="-342900"/>
            <a:r>
              <a:rPr lang="en-US" dirty="0">
                <a:solidFill>
                  <a:schemeClr val="tx1"/>
                </a:solidFill>
              </a:rPr>
              <a:t>Slower: need to repeat the analysis of each subprogram</a:t>
            </a:r>
          </a:p>
          <a:p>
            <a:pPr marL="114300" indent="-342900"/>
            <a:r>
              <a:rPr lang="en-US" dirty="0">
                <a:solidFill>
                  <a:schemeClr val="tx1"/>
                </a:solidFill>
              </a:rPr>
              <a:t>Cross-language interactions considered</a:t>
            </a:r>
            <a:endParaRPr lang="en-US" dirty="0"/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B909DFA8-88A4-4B64-9F82-CFC3E47989C9}"/>
              </a:ext>
            </a:extLst>
          </p:cNvPr>
          <p:cNvSpPr txBox="1"/>
          <p:nvPr/>
        </p:nvSpPr>
        <p:spPr>
          <a:xfrm>
            <a:off x="838200" y="4538497"/>
            <a:ext cx="8905875" cy="1411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Syntactic properties</a:t>
            </a:r>
          </a:p>
          <a:p>
            <a:pPr marL="0" indent="0">
              <a:buNone/>
            </a:pPr>
            <a:r>
              <a:rPr lang="en-US" sz="2800" dirty="0"/>
              <a:t>Semantic properties (language-local)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Semantic properties (global)</a:t>
            </a:r>
          </a:p>
        </p:txBody>
      </p:sp>
      <p:pic>
        <p:nvPicPr>
          <p:cNvPr id="12" name="Elemento grafico 11" descr="Segno di spunta">
            <a:extLst>
              <a:ext uri="{FF2B5EF4-FFF2-40B4-BE49-F238E27FC236}">
                <a16:creationId xmlns:a16="http://schemas.microsoft.com/office/drawing/2014/main" id="{3E9B5EFD-3E1F-42AB-A88E-96D45C8A24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56434" y="4633747"/>
            <a:ext cx="307182" cy="307182"/>
          </a:xfrm>
          <a:prstGeom prst="rect">
            <a:avLst/>
          </a:prstGeom>
        </p:spPr>
      </p:pic>
      <p:pic>
        <p:nvPicPr>
          <p:cNvPr id="13" name="Elemento grafico 12" descr="Segno di spunta">
            <a:extLst>
              <a:ext uri="{FF2B5EF4-FFF2-40B4-BE49-F238E27FC236}">
                <a16:creationId xmlns:a16="http://schemas.microsoft.com/office/drawing/2014/main" id="{D4BE2CFD-F8F0-4B2D-B01E-8C03BF7A94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84118" y="5072293"/>
            <a:ext cx="307182" cy="307182"/>
          </a:xfrm>
          <a:prstGeom prst="rect">
            <a:avLst/>
          </a:prstGeom>
        </p:spPr>
      </p:pic>
      <p:pic>
        <p:nvPicPr>
          <p:cNvPr id="15" name="Elemento grafico 14" descr="Segno di spunta">
            <a:extLst>
              <a:ext uri="{FF2B5EF4-FFF2-40B4-BE49-F238E27FC236}">
                <a16:creationId xmlns:a16="http://schemas.microsoft.com/office/drawing/2014/main" id="{1EC92ED6-2A86-4E04-B43F-19F249E856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78014" y="5511813"/>
            <a:ext cx="307182" cy="307182"/>
          </a:xfrm>
          <a:prstGeom prst="rect">
            <a:avLst/>
          </a:prstGeom>
        </p:spPr>
      </p:pic>
      <p:sp>
        <p:nvSpPr>
          <p:cNvPr id="7" name="Segnaposto data 6">
            <a:extLst>
              <a:ext uri="{FF2B5EF4-FFF2-40B4-BE49-F238E27FC236}">
                <a16:creationId xmlns:a16="http://schemas.microsoft.com/office/drawing/2014/main" id="{5E997B27-5F89-49F1-AC4B-671CF0343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19th, 2022</a:t>
            </a:r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6A20E8C9-2619-43BB-89BF-ABF876E62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Modular Multi-Language analysis in LiSA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519CF8EC-ECF7-4D0D-972B-5777ACFAE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47260-40CB-45AE-8B45-B7FEDFEA1F4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6465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D25F439F-7E18-4AFE-A44A-CDC992DD388F}"/>
              </a:ext>
            </a:extLst>
          </p:cNvPr>
          <p:cNvSpPr txBox="1"/>
          <p:nvPr/>
        </p:nvSpPr>
        <p:spPr>
          <a:xfrm>
            <a:off x="848991" y="2516103"/>
            <a:ext cx="1743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Car (C++)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91AD911D-7C46-4D6D-8485-66BA1E631AAE}"/>
              </a:ext>
            </a:extLst>
          </p:cNvPr>
          <p:cNvSpPr txBox="1"/>
          <p:nvPr/>
        </p:nvSpPr>
        <p:spPr>
          <a:xfrm>
            <a:off x="5224462" y="2465618"/>
            <a:ext cx="1743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Controller (Java)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CAF8FAA5-BAAF-4CF0-99F2-BA409658C3BA}"/>
              </a:ext>
            </a:extLst>
          </p:cNvPr>
          <p:cNvSpPr txBox="1"/>
          <p:nvPr/>
        </p:nvSpPr>
        <p:spPr>
          <a:xfrm>
            <a:off x="9714038" y="2510156"/>
            <a:ext cx="1743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Joystick (C++)</a:t>
            </a:r>
          </a:p>
        </p:txBody>
      </p:sp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474AD30F-A425-4EFE-925F-7FD15D0154FA}"/>
              </a:ext>
            </a:extLst>
          </p:cNvPr>
          <p:cNvCxnSpPr>
            <a:cxnSpLocks/>
            <a:stCxn id="9" idx="2"/>
          </p:cNvCxnSpPr>
          <p:nvPr/>
        </p:nvCxnSpPr>
        <p:spPr>
          <a:xfrm>
            <a:off x="6096000" y="2834950"/>
            <a:ext cx="0" cy="337107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id="{62BA6D1A-53B0-40DE-BCA5-B64FA50083D1}"/>
              </a:ext>
            </a:extLst>
          </p:cNvPr>
          <p:cNvCxnSpPr>
            <a:cxnSpLocks/>
            <a:stCxn id="10" idx="2"/>
          </p:cNvCxnSpPr>
          <p:nvPr/>
        </p:nvCxnSpPr>
        <p:spPr>
          <a:xfrm>
            <a:off x="10585576" y="2879488"/>
            <a:ext cx="0" cy="332653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diritto 16">
            <a:extLst>
              <a:ext uri="{FF2B5EF4-FFF2-40B4-BE49-F238E27FC236}">
                <a16:creationId xmlns:a16="http://schemas.microsoft.com/office/drawing/2014/main" id="{5EF7CEC7-255E-4535-BAF3-05659A561A49}"/>
              </a:ext>
            </a:extLst>
          </p:cNvPr>
          <p:cNvCxnSpPr>
            <a:cxnSpLocks/>
            <a:stCxn id="4" idx="2"/>
          </p:cNvCxnSpPr>
          <p:nvPr/>
        </p:nvCxnSpPr>
        <p:spPr>
          <a:xfrm>
            <a:off x="1720529" y="2885435"/>
            <a:ext cx="0" cy="332058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2 20">
            <a:extLst>
              <a:ext uri="{FF2B5EF4-FFF2-40B4-BE49-F238E27FC236}">
                <a16:creationId xmlns:a16="http://schemas.microsoft.com/office/drawing/2014/main" id="{4C4D13D0-1061-42F1-B92D-30FA1D98EDAB}"/>
              </a:ext>
            </a:extLst>
          </p:cNvPr>
          <p:cNvCxnSpPr/>
          <p:nvPr/>
        </p:nvCxnSpPr>
        <p:spPr>
          <a:xfrm>
            <a:off x="6095999" y="3229865"/>
            <a:ext cx="448957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2 22">
            <a:extLst>
              <a:ext uri="{FF2B5EF4-FFF2-40B4-BE49-F238E27FC236}">
                <a16:creationId xmlns:a16="http://schemas.microsoft.com/office/drawing/2014/main" id="{D9EFA7D6-E155-4D0F-9BE7-7EFD96B9A725}"/>
              </a:ext>
            </a:extLst>
          </p:cNvPr>
          <p:cNvCxnSpPr/>
          <p:nvPr/>
        </p:nvCxnSpPr>
        <p:spPr>
          <a:xfrm flipH="1">
            <a:off x="1720528" y="3229865"/>
            <a:ext cx="437547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2 24">
            <a:extLst>
              <a:ext uri="{FF2B5EF4-FFF2-40B4-BE49-F238E27FC236}">
                <a16:creationId xmlns:a16="http://schemas.microsoft.com/office/drawing/2014/main" id="{53676105-D3A5-4C6B-AA25-C83413BE5C11}"/>
              </a:ext>
            </a:extLst>
          </p:cNvPr>
          <p:cNvCxnSpPr/>
          <p:nvPr/>
        </p:nvCxnSpPr>
        <p:spPr>
          <a:xfrm>
            <a:off x="6095999" y="3613359"/>
            <a:ext cx="448957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2 26">
            <a:extLst>
              <a:ext uri="{FF2B5EF4-FFF2-40B4-BE49-F238E27FC236}">
                <a16:creationId xmlns:a16="http://schemas.microsoft.com/office/drawing/2014/main" id="{E045F3C0-9727-4885-92E9-A0EC396CFEB5}"/>
              </a:ext>
            </a:extLst>
          </p:cNvPr>
          <p:cNvCxnSpPr/>
          <p:nvPr/>
        </p:nvCxnSpPr>
        <p:spPr>
          <a:xfrm flipH="1">
            <a:off x="6095999" y="3908634"/>
            <a:ext cx="448957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2 28">
            <a:extLst>
              <a:ext uri="{FF2B5EF4-FFF2-40B4-BE49-F238E27FC236}">
                <a16:creationId xmlns:a16="http://schemas.microsoft.com/office/drawing/2014/main" id="{262B3843-AC05-4582-A028-C03DCA5EB9C3}"/>
              </a:ext>
            </a:extLst>
          </p:cNvPr>
          <p:cNvCxnSpPr/>
          <p:nvPr/>
        </p:nvCxnSpPr>
        <p:spPr>
          <a:xfrm flipH="1">
            <a:off x="1720528" y="3908634"/>
            <a:ext cx="437547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BF22545B-551E-4015-83D4-62404EFEBD59}"/>
              </a:ext>
            </a:extLst>
          </p:cNvPr>
          <p:cNvSpPr txBox="1"/>
          <p:nvPr/>
        </p:nvSpPr>
        <p:spPr>
          <a:xfrm>
            <a:off x="2933700" y="2990142"/>
            <a:ext cx="17430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initialize()</a:t>
            </a:r>
          </a:p>
        </p:txBody>
      </p:sp>
      <p:sp>
        <p:nvSpPr>
          <p:cNvPr id="43" name="CasellaDiTesto 42">
            <a:extLst>
              <a:ext uri="{FF2B5EF4-FFF2-40B4-BE49-F238E27FC236}">
                <a16:creationId xmlns:a16="http://schemas.microsoft.com/office/drawing/2014/main" id="{D101A540-F05A-418E-9A72-168C1E3CEC95}"/>
              </a:ext>
            </a:extLst>
          </p:cNvPr>
          <p:cNvSpPr txBox="1"/>
          <p:nvPr/>
        </p:nvSpPr>
        <p:spPr>
          <a:xfrm>
            <a:off x="7488298" y="2982513"/>
            <a:ext cx="17430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initialize()</a:t>
            </a:r>
          </a:p>
        </p:txBody>
      </p:sp>
      <p:sp>
        <p:nvSpPr>
          <p:cNvPr id="44" name="CasellaDiTesto 43">
            <a:extLst>
              <a:ext uri="{FF2B5EF4-FFF2-40B4-BE49-F238E27FC236}">
                <a16:creationId xmlns:a16="http://schemas.microsoft.com/office/drawing/2014/main" id="{DA9BB5CD-37EE-4998-83E5-10F9A1D6CADC}"/>
              </a:ext>
            </a:extLst>
          </p:cNvPr>
          <p:cNvSpPr txBox="1"/>
          <p:nvPr/>
        </p:nvSpPr>
        <p:spPr>
          <a:xfrm>
            <a:off x="7488299" y="3366007"/>
            <a:ext cx="17430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/>
              <a:t>readUpDown</a:t>
            </a:r>
            <a:r>
              <a:rPr lang="en-US" sz="1400" dirty="0"/>
              <a:t>()</a:t>
            </a:r>
          </a:p>
        </p:txBody>
      </p:sp>
      <p:sp>
        <p:nvSpPr>
          <p:cNvPr id="45" name="CasellaDiTesto 44">
            <a:extLst>
              <a:ext uri="{FF2B5EF4-FFF2-40B4-BE49-F238E27FC236}">
                <a16:creationId xmlns:a16="http://schemas.microsoft.com/office/drawing/2014/main" id="{F01A8827-680B-48DC-975B-0804C5E4D862}"/>
              </a:ext>
            </a:extLst>
          </p:cNvPr>
          <p:cNvSpPr txBox="1"/>
          <p:nvPr/>
        </p:nvSpPr>
        <p:spPr>
          <a:xfrm>
            <a:off x="7488298" y="3631218"/>
            <a:ext cx="17430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sensor value</a:t>
            </a:r>
          </a:p>
        </p:txBody>
      </p:sp>
      <p:sp>
        <p:nvSpPr>
          <p:cNvPr id="46" name="CasellaDiTesto 45">
            <a:extLst>
              <a:ext uri="{FF2B5EF4-FFF2-40B4-BE49-F238E27FC236}">
                <a16:creationId xmlns:a16="http://schemas.microsoft.com/office/drawing/2014/main" id="{E2803207-F6F5-4847-A94E-613A1568B517}"/>
              </a:ext>
            </a:extLst>
          </p:cNvPr>
          <p:cNvSpPr txBox="1"/>
          <p:nvPr/>
        </p:nvSpPr>
        <p:spPr>
          <a:xfrm>
            <a:off x="2833688" y="3631218"/>
            <a:ext cx="19430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/>
              <a:t>runMotor</a:t>
            </a:r>
            <a:r>
              <a:rPr lang="en-US" sz="1400" dirty="0"/>
              <a:t>(sensor value)</a:t>
            </a:r>
          </a:p>
        </p:txBody>
      </p:sp>
      <p:cxnSp>
        <p:nvCxnSpPr>
          <p:cNvPr id="51" name="Connettore 2 50">
            <a:extLst>
              <a:ext uri="{FF2B5EF4-FFF2-40B4-BE49-F238E27FC236}">
                <a16:creationId xmlns:a16="http://schemas.microsoft.com/office/drawing/2014/main" id="{A49A865E-C690-490D-B8E1-786532C8BFEA}"/>
              </a:ext>
            </a:extLst>
          </p:cNvPr>
          <p:cNvCxnSpPr/>
          <p:nvPr/>
        </p:nvCxnSpPr>
        <p:spPr>
          <a:xfrm>
            <a:off x="6105524" y="4278806"/>
            <a:ext cx="448957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ttore 2 51">
            <a:extLst>
              <a:ext uri="{FF2B5EF4-FFF2-40B4-BE49-F238E27FC236}">
                <a16:creationId xmlns:a16="http://schemas.microsoft.com/office/drawing/2014/main" id="{6D5A84B4-01CD-4229-B387-27795980ACE5}"/>
              </a:ext>
            </a:extLst>
          </p:cNvPr>
          <p:cNvCxnSpPr/>
          <p:nvPr/>
        </p:nvCxnSpPr>
        <p:spPr>
          <a:xfrm flipH="1">
            <a:off x="6105524" y="4574081"/>
            <a:ext cx="448957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ttore 2 52">
            <a:extLst>
              <a:ext uri="{FF2B5EF4-FFF2-40B4-BE49-F238E27FC236}">
                <a16:creationId xmlns:a16="http://schemas.microsoft.com/office/drawing/2014/main" id="{E76CD6FF-37C8-405E-A83A-456FA7CD427E}"/>
              </a:ext>
            </a:extLst>
          </p:cNvPr>
          <p:cNvCxnSpPr>
            <a:cxnSpLocks/>
          </p:cNvCxnSpPr>
          <p:nvPr/>
        </p:nvCxnSpPr>
        <p:spPr>
          <a:xfrm flipH="1">
            <a:off x="1720528" y="4574081"/>
            <a:ext cx="438499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CasellaDiTesto 53">
            <a:extLst>
              <a:ext uri="{FF2B5EF4-FFF2-40B4-BE49-F238E27FC236}">
                <a16:creationId xmlns:a16="http://schemas.microsoft.com/office/drawing/2014/main" id="{8E585702-2C20-45D2-A4A4-EDCC299351A9}"/>
              </a:ext>
            </a:extLst>
          </p:cNvPr>
          <p:cNvSpPr txBox="1"/>
          <p:nvPr/>
        </p:nvSpPr>
        <p:spPr>
          <a:xfrm>
            <a:off x="7497824" y="4031454"/>
            <a:ext cx="17430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/>
              <a:t>readLeftRight</a:t>
            </a:r>
            <a:r>
              <a:rPr lang="en-US" sz="1400" dirty="0"/>
              <a:t>()</a:t>
            </a:r>
          </a:p>
        </p:txBody>
      </p:sp>
      <p:sp>
        <p:nvSpPr>
          <p:cNvPr id="55" name="CasellaDiTesto 54">
            <a:extLst>
              <a:ext uri="{FF2B5EF4-FFF2-40B4-BE49-F238E27FC236}">
                <a16:creationId xmlns:a16="http://schemas.microsoft.com/office/drawing/2014/main" id="{3549047A-118E-4C8F-B3FE-43D3BD74260B}"/>
              </a:ext>
            </a:extLst>
          </p:cNvPr>
          <p:cNvSpPr txBox="1"/>
          <p:nvPr/>
        </p:nvSpPr>
        <p:spPr>
          <a:xfrm>
            <a:off x="7497823" y="4296665"/>
            <a:ext cx="17430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sensor value</a:t>
            </a:r>
          </a:p>
        </p:txBody>
      </p:sp>
      <p:sp>
        <p:nvSpPr>
          <p:cNvPr id="56" name="CasellaDiTesto 55">
            <a:extLst>
              <a:ext uri="{FF2B5EF4-FFF2-40B4-BE49-F238E27FC236}">
                <a16:creationId xmlns:a16="http://schemas.microsoft.com/office/drawing/2014/main" id="{38DC8664-B25D-4CB9-878C-449DFD9359A1}"/>
              </a:ext>
            </a:extLst>
          </p:cNvPr>
          <p:cNvSpPr txBox="1"/>
          <p:nvPr/>
        </p:nvSpPr>
        <p:spPr>
          <a:xfrm>
            <a:off x="2843213" y="4296665"/>
            <a:ext cx="19430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/>
              <a:t>turnRight</a:t>
            </a:r>
            <a:r>
              <a:rPr lang="en-US" sz="1400" dirty="0"/>
              <a:t>()</a:t>
            </a:r>
          </a:p>
        </p:txBody>
      </p:sp>
      <p:cxnSp>
        <p:nvCxnSpPr>
          <p:cNvPr id="57" name="Connettore 2 56">
            <a:extLst>
              <a:ext uri="{FF2B5EF4-FFF2-40B4-BE49-F238E27FC236}">
                <a16:creationId xmlns:a16="http://schemas.microsoft.com/office/drawing/2014/main" id="{277E79D0-D04A-4A9B-9D25-FC0B7D70AA86}"/>
              </a:ext>
            </a:extLst>
          </p:cNvPr>
          <p:cNvCxnSpPr/>
          <p:nvPr/>
        </p:nvCxnSpPr>
        <p:spPr>
          <a:xfrm>
            <a:off x="6086477" y="4984131"/>
            <a:ext cx="448957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ttore 2 57">
            <a:extLst>
              <a:ext uri="{FF2B5EF4-FFF2-40B4-BE49-F238E27FC236}">
                <a16:creationId xmlns:a16="http://schemas.microsoft.com/office/drawing/2014/main" id="{41AB9306-070B-47CE-A39A-7FEC4D486F90}"/>
              </a:ext>
            </a:extLst>
          </p:cNvPr>
          <p:cNvCxnSpPr/>
          <p:nvPr/>
        </p:nvCxnSpPr>
        <p:spPr>
          <a:xfrm flipH="1">
            <a:off x="6086477" y="5279406"/>
            <a:ext cx="448957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ttore 2 58">
            <a:extLst>
              <a:ext uri="{FF2B5EF4-FFF2-40B4-BE49-F238E27FC236}">
                <a16:creationId xmlns:a16="http://schemas.microsoft.com/office/drawing/2014/main" id="{1F51B62D-C7EC-42F2-B6A6-1AB3FEA00164}"/>
              </a:ext>
            </a:extLst>
          </p:cNvPr>
          <p:cNvCxnSpPr>
            <a:cxnSpLocks/>
          </p:cNvCxnSpPr>
          <p:nvPr/>
        </p:nvCxnSpPr>
        <p:spPr>
          <a:xfrm flipH="1">
            <a:off x="1728782" y="5279406"/>
            <a:ext cx="435769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CasellaDiTesto 59">
            <a:extLst>
              <a:ext uri="{FF2B5EF4-FFF2-40B4-BE49-F238E27FC236}">
                <a16:creationId xmlns:a16="http://schemas.microsoft.com/office/drawing/2014/main" id="{55A154A4-7E6E-4BFD-B6EF-405AB0972378}"/>
              </a:ext>
            </a:extLst>
          </p:cNvPr>
          <p:cNvSpPr txBox="1"/>
          <p:nvPr/>
        </p:nvSpPr>
        <p:spPr>
          <a:xfrm>
            <a:off x="7478777" y="4736779"/>
            <a:ext cx="17430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/>
              <a:t>readLeftRight</a:t>
            </a:r>
            <a:r>
              <a:rPr lang="en-US" sz="1400" dirty="0"/>
              <a:t>()</a:t>
            </a:r>
          </a:p>
        </p:txBody>
      </p:sp>
      <p:sp>
        <p:nvSpPr>
          <p:cNvPr id="61" name="CasellaDiTesto 60">
            <a:extLst>
              <a:ext uri="{FF2B5EF4-FFF2-40B4-BE49-F238E27FC236}">
                <a16:creationId xmlns:a16="http://schemas.microsoft.com/office/drawing/2014/main" id="{41408DED-C0AB-4DB6-AB9E-12ED020C78F7}"/>
              </a:ext>
            </a:extLst>
          </p:cNvPr>
          <p:cNvSpPr txBox="1"/>
          <p:nvPr/>
        </p:nvSpPr>
        <p:spPr>
          <a:xfrm>
            <a:off x="7478776" y="5001990"/>
            <a:ext cx="17430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sensor value</a:t>
            </a:r>
          </a:p>
        </p:txBody>
      </p:sp>
      <p:sp>
        <p:nvSpPr>
          <p:cNvPr id="62" name="CasellaDiTesto 61">
            <a:extLst>
              <a:ext uri="{FF2B5EF4-FFF2-40B4-BE49-F238E27FC236}">
                <a16:creationId xmlns:a16="http://schemas.microsoft.com/office/drawing/2014/main" id="{50E0F303-7F03-4484-8AF8-16A008C07C37}"/>
              </a:ext>
            </a:extLst>
          </p:cNvPr>
          <p:cNvSpPr txBox="1"/>
          <p:nvPr/>
        </p:nvSpPr>
        <p:spPr>
          <a:xfrm>
            <a:off x="2824166" y="5001990"/>
            <a:ext cx="19430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/>
              <a:t>turnLeft</a:t>
            </a:r>
            <a:r>
              <a:rPr lang="en-US" sz="1400" dirty="0"/>
              <a:t>()</a:t>
            </a:r>
          </a:p>
        </p:txBody>
      </p:sp>
      <p:cxnSp>
        <p:nvCxnSpPr>
          <p:cNvPr id="63" name="Connettore 2 62">
            <a:extLst>
              <a:ext uri="{FF2B5EF4-FFF2-40B4-BE49-F238E27FC236}">
                <a16:creationId xmlns:a16="http://schemas.microsoft.com/office/drawing/2014/main" id="{19A511BA-27F4-476F-ACF6-DEF92ECA9828}"/>
              </a:ext>
            </a:extLst>
          </p:cNvPr>
          <p:cNvCxnSpPr/>
          <p:nvPr/>
        </p:nvCxnSpPr>
        <p:spPr>
          <a:xfrm>
            <a:off x="6105524" y="5690545"/>
            <a:ext cx="448957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ttore 2 63">
            <a:extLst>
              <a:ext uri="{FF2B5EF4-FFF2-40B4-BE49-F238E27FC236}">
                <a16:creationId xmlns:a16="http://schemas.microsoft.com/office/drawing/2014/main" id="{62A2F384-F08D-4F83-8B9A-EBA4B3CB5D80}"/>
              </a:ext>
            </a:extLst>
          </p:cNvPr>
          <p:cNvCxnSpPr/>
          <p:nvPr/>
        </p:nvCxnSpPr>
        <p:spPr>
          <a:xfrm flipH="1">
            <a:off x="6105524" y="5985820"/>
            <a:ext cx="448957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ttore 2 64">
            <a:extLst>
              <a:ext uri="{FF2B5EF4-FFF2-40B4-BE49-F238E27FC236}">
                <a16:creationId xmlns:a16="http://schemas.microsoft.com/office/drawing/2014/main" id="{4BCAF5CB-BDE5-4848-8F27-824C4572FA93}"/>
              </a:ext>
            </a:extLst>
          </p:cNvPr>
          <p:cNvCxnSpPr/>
          <p:nvPr/>
        </p:nvCxnSpPr>
        <p:spPr>
          <a:xfrm flipH="1">
            <a:off x="1730053" y="5985820"/>
            <a:ext cx="437547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CasellaDiTesto 65">
            <a:extLst>
              <a:ext uri="{FF2B5EF4-FFF2-40B4-BE49-F238E27FC236}">
                <a16:creationId xmlns:a16="http://schemas.microsoft.com/office/drawing/2014/main" id="{51B6D3A7-2586-419C-8B24-8D0EF6F7F693}"/>
              </a:ext>
            </a:extLst>
          </p:cNvPr>
          <p:cNvSpPr txBox="1"/>
          <p:nvPr/>
        </p:nvSpPr>
        <p:spPr>
          <a:xfrm>
            <a:off x="7497824" y="5443193"/>
            <a:ext cx="17430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/>
              <a:t>isButtonPressed</a:t>
            </a:r>
            <a:r>
              <a:rPr lang="en-US" sz="1400" dirty="0"/>
              <a:t>()</a:t>
            </a:r>
          </a:p>
        </p:txBody>
      </p:sp>
      <p:sp>
        <p:nvSpPr>
          <p:cNvPr id="67" name="CasellaDiTesto 66">
            <a:extLst>
              <a:ext uri="{FF2B5EF4-FFF2-40B4-BE49-F238E27FC236}">
                <a16:creationId xmlns:a16="http://schemas.microsoft.com/office/drawing/2014/main" id="{69A79457-05EB-4A5A-AA56-638C0B44DC0A}"/>
              </a:ext>
            </a:extLst>
          </p:cNvPr>
          <p:cNvSpPr txBox="1"/>
          <p:nvPr/>
        </p:nvSpPr>
        <p:spPr>
          <a:xfrm>
            <a:off x="7497823" y="5708404"/>
            <a:ext cx="17430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true/false</a:t>
            </a:r>
          </a:p>
        </p:txBody>
      </p:sp>
      <p:sp>
        <p:nvSpPr>
          <p:cNvPr id="68" name="CasellaDiTesto 67">
            <a:extLst>
              <a:ext uri="{FF2B5EF4-FFF2-40B4-BE49-F238E27FC236}">
                <a16:creationId xmlns:a16="http://schemas.microsoft.com/office/drawing/2014/main" id="{3C85C8DD-FF95-40F2-B69C-C30B2380DBD8}"/>
              </a:ext>
            </a:extLst>
          </p:cNvPr>
          <p:cNvSpPr txBox="1"/>
          <p:nvPr/>
        </p:nvSpPr>
        <p:spPr>
          <a:xfrm>
            <a:off x="2843213" y="5708404"/>
            <a:ext cx="19430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/>
              <a:t>turnAtAngle</a:t>
            </a:r>
            <a:r>
              <a:rPr lang="en-US" sz="1400" dirty="0"/>
              <a:t>(0)</a:t>
            </a:r>
          </a:p>
        </p:txBody>
      </p:sp>
      <p:sp>
        <p:nvSpPr>
          <p:cNvPr id="95" name="Titolo 1">
            <a:extLst>
              <a:ext uri="{FF2B5EF4-FFF2-40B4-BE49-F238E27FC236}">
                <a16:creationId xmlns:a16="http://schemas.microsoft.com/office/drawing/2014/main" id="{8ECDB71D-E34F-4FDF-8D57-6282BEF73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Coordinated semantic analyses</a:t>
            </a:r>
          </a:p>
        </p:txBody>
      </p:sp>
      <p:pic>
        <p:nvPicPr>
          <p:cNvPr id="41" name="Picture 4" descr="Joystick - Foto e Immagini Stock - iStock">
            <a:extLst>
              <a:ext uri="{FF2B5EF4-FFF2-40B4-BE49-F238E27FC236}">
                <a16:creationId xmlns:a16="http://schemas.microsoft.com/office/drawing/2014/main" id="{3DAE2562-BAF6-484D-8062-644D23583E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02" t="16216" r="5405" b="15879"/>
          <a:stretch/>
        </p:blipFill>
        <p:spPr bwMode="auto">
          <a:xfrm>
            <a:off x="10014476" y="1566643"/>
            <a:ext cx="1161248" cy="99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6" descr="Gt330c Drive Wifi Remote Control Car Video Camera Car Drive &amp;amp; Spy 2.4g Wifi  Hummer - Buy Rc Auto,Wifi Remote Control Car,Automobile Di Telecomando  Product on Alibaba.com">
            <a:extLst>
              <a:ext uri="{FF2B5EF4-FFF2-40B4-BE49-F238E27FC236}">
                <a16:creationId xmlns:a16="http://schemas.microsoft.com/office/drawing/2014/main" id="{B989AAEA-A9DD-4CC0-A7E3-B2D0121625F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4" t="35036" r="11504" b="9885"/>
          <a:stretch/>
        </p:blipFill>
        <p:spPr bwMode="auto">
          <a:xfrm>
            <a:off x="1086574" y="1585956"/>
            <a:ext cx="1286958" cy="865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8" descr="Wireless IoT Relay Controller 4-Channel 10-Amp USB - Wireless I2C">
            <a:extLst>
              <a:ext uri="{FF2B5EF4-FFF2-40B4-BE49-F238E27FC236}">
                <a16:creationId xmlns:a16="http://schemas.microsoft.com/office/drawing/2014/main" id="{EDACD288-3982-4CDB-A2E9-2EBD22D0CB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7" r="9084"/>
          <a:stretch/>
        </p:blipFill>
        <p:spPr bwMode="auto">
          <a:xfrm>
            <a:off x="5583311" y="1608904"/>
            <a:ext cx="992825" cy="858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D106B7D1-7BE3-417F-A339-48DF48A1FCD4}"/>
              </a:ext>
            </a:extLst>
          </p:cNvPr>
          <p:cNvCxnSpPr>
            <a:cxnSpLocks/>
          </p:cNvCxnSpPr>
          <p:nvPr/>
        </p:nvCxnSpPr>
        <p:spPr>
          <a:xfrm>
            <a:off x="10585574" y="3608821"/>
            <a:ext cx="3" cy="299813"/>
          </a:xfrm>
          <a:prstGeom prst="line">
            <a:avLst/>
          </a:prstGeom>
          <a:ln w="381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69" name="Connettore 2 68">
            <a:extLst>
              <a:ext uri="{FF2B5EF4-FFF2-40B4-BE49-F238E27FC236}">
                <a16:creationId xmlns:a16="http://schemas.microsoft.com/office/drawing/2014/main" id="{F0D8CBBD-D405-4955-A35D-1F86375C9ABA}"/>
              </a:ext>
            </a:extLst>
          </p:cNvPr>
          <p:cNvCxnSpPr/>
          <p:nvPr/>
        </p:nvCxnSpPr>
        <p:spPr>
          <a:xfrm flipH="1">
            <a:off x="6097272" y="3911264"/>
            <a:ext cx="4489576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71" name="Connettore 2 70">
            <a:extLst>
              <a:ext uri="{FF2B5EF4-FFF2-40B4-BE49-F238E27FC236}">
                <a16:creationId xmlns:a16="http://schemas.microsoft.com/office/drawing/2014/main" id="{A098FCAC-D480-49A6-B3E6-2F14CCE92479}"/>
              </a:ext>
            </a:extLst>
          </p:cNvPr>
          <p:cNvCxnSpPr>
            <a:cxnSpLocks/>
          </p:cNvCxnSpPr>
          <p:nvPr/>
        </p:nvCxnSpPr>
        <p:spPr>
          <a:xfrm flipH="1">
            <a:off x="1720528" y="3908515"/>
            <a:ext cx="4373569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2" name="Ovale 21">
            <a:extLst>
              <a:ext uri="{FF2B5EF4-FFF2-40B4-BE49-F238E27FC236}">
                <a16:creationId xmlns:a16="http://schemas.microsoft.com/office/drawing/2014/main" id="{D8BABACA-3728-4035-A581-5D50B77468E3}"/>
              </a:ext>
            </a:extLst>
          </p:cNvPr>
          <p:cNvSpPr/>
          <p:nvPr/>
        </p:nvSpPr>
        <p:spPr>
          <a:xfrm>
            <a:off x="10502488" y="3527635"/>
            <a:ext cx="162370" cy="162370"/>
          </a:xfrm>
          <a:prstGeom prst="ellipse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e 71">
            <a:extLst>
              <a:ext uri="{FF2B5EF4-FFF2-40B4-BE49-F238E27FC236}">
                <a16:creationId xmlns:a16="http://schemas.microsoft.com/office/drawing/2014/main" id="{01E3DE55-3F63-414A-B756-BCBB83C2EF6D}"/>
              </a:ext>
            </a:extLst>
          </p:cNvPr>
          <p:cNvSpPr/>
          <p:nvPr/>
        </p:nvSpPr>
        <p:spPr>
          <a:xfrm>
            <a:off x="6017675" y="3827330"/>
            <a:ext cx="162370" cy="162370"/>
          </a:xfrm>
          <a:prstGeom prst="ellipse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e 72">
            <a:extLst>
              <a:ext uri="{FF2B5EF4-FFF2-40B4-BE49-F238E27FC236}">
                <a16:creationId xmlns:a16="http://schemas.microsoft.com/office/drawing/2014/main" id="{8598C3A4-F10B-4820-9DDB-CC05A83ABE98}"/>
              </a:ext>
            </a:extLst>
          </p:cNvPr>
          <p:cNvSpPr/>
          <p:nvPr/>
        </p:nvSpPr>
        <p:spPr>
          <a:xfrm>
            <a:off x="6017675" y="4491808"/>
            <a:ext cx="162370" cy="162370"/>
          </a:xfrm>
          <a:prstGeom prst="ellipse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e 73">
            <a:extLst>
              <a:ext uri="{FF2B5EF4-FFF2-40B4-BE49-F238E27FC236}">
                <a16:creationId xmlns:a16="http://schemas.microsoft.com/office/drawing/2014/main" id="{0E26B2F0-0992-4338-AC37-D3A33B92E42A}"/>
              </a:ext>
            </a:extLst>
          </p:cNvPr>
          <p:cNvSpPr/>
          <p:nvPr/>
        </p:nvSpPr>
        <p:spPr>
          <a:xfrm>
            <a:off x="6019578" y="5904812"/>
            <a:ext cx="162370" cy="162370"/>
          </a:xfrm>
          <a:prstGeom prst="ellipse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e 74">
            <a:extLst>
              <a:ext uri="{FF2B5EF4-FFF2-40B4-BE49-F238E27FC236}">
                <a16:creationId xmlns:a16="http://schemas.microsoft.com/office/drawing/2014/main" id="{66C9DD4D-8FC5-4984-94E9-EF3CE7F40E3B}"/>
              </a:ext>
            </a:extLst>
          </p:cNvPr>
          <p:cNvSpPr/>
          <p:nvPr/>
        </p:nvSpPr>
        <p:spPr>
          <a:xfrm>
            <a:off x="6011704" y="5198738"/>
            <a:ext cx="162370" cy="162370"/>
          </a:xfrm>
          <a:prstGeom prst="ellipse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A74E2764-9475-44C9-A514-A2C764FACB6B}"/>
              </a:ext>
            </a:extLst>
          </p:cNvPr>
          <p:cNvSpPr txBox="1"/>
          <p:nvPr/>
        </p:nvSpPr>
        <p:spPr>
          <a:xfrm>
            <a:off x="2520000" y="1440000"/>
            <a:ext cx="25279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3"/>
                </a:solidFill>
              </a:rPr>
              <a:t>CSONAR</a:t>
            </a:r>
            <a:r>
              <a:rPr lang="en-US" dirty="0"/>
              <a:t>: </a:t>
            </a:r>
          </a:p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sensor value -&gt; </a:t>
            </a:r>
            <a:r>
              <a:rPr lang="en-US" dirty="0">
                <a:solidFill>
                  <a:schemeClr val="accent4"/>
                </a:solidFill>
              </a:rPr>
              <a:t>source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actuator -&gt; </a:t>
            </a:r>
            <a:r>
              <a:rPr lang="en-US" dirty="0">
                <a:solidFill>
                  <a:schemeClr val="accent6"/>
                </a:solidFill>
              </a:rPr>
              <a:t>sink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JNI methods -&gt; </a:t>
            </a:r>
            <a:r>
              <a:rPr lang="en-US" dirty="0">
                <a:solidFill>
                  <a:srgbClr val="7030A0"/>
                </a:solidFill>
              </a:rPr>
              <a:t>sinks </a:t>
            </a:r>
          </a:p>
        </p:txBody>
      </p:sp>
      <p:sp>
        <p:nvSpPr>
          <p:cNvPr id="76" name="CasellaDiTesto 75">
            <a:extLst>
              <a:ext uri="{FF2B5EF4-FFF2-40B4-BE49-F238E27FC236}">
                <a16:creationId xmlns:a16="http://schemas.microsoft.com/office/drawing/2014/main" id="{34A9CD40-4128-43B2-8720-043EEF3DC655}"/>
              </a:ext>
            </a:extLst>
          </p:cNvPr>
          <p:cNvSpPr txBox="1"/>
          <p:nvPr/>
        </p:nvSpPr>
        <p:spPr>
          <a:xfrm>
            <a:off x="2520000" y="1440000"/>
            <a:ext cx="25279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Analysis 1: </a:t>
            </a:r>
            <a:r>
              <a:rPr lang="en-US" dirty="0">
                <a:solidFill>
                  <a:schemeClr val="accent3"/>
                </a:solidFill>
              </a:rPr>
              <a:t>CSONAR</a:t>
            </a:r>
          </a:p>
          <a:p>
            <a:r>
              <a:rPr lang="en-US" dirty="0">
                <a:solidFill>
                  <a:schemeClr val="accent4"/>
                </a:solidFill>
              </a:rPr>
              <a:t>Sensor</a:t>
            </a:r>
            <a:r>
              <a:rPr lang="en-US" dirty="0"/>
              <a:t> -&gt; </a:t>
            </a:r>
            <a:r>
              <a:rPr lang="en-US" dirty="0">
                <a:solidFill>
                  <a:srgbClr val="7030A0"/>
                </a:solidFill>
              </a:rPr>
              <a:t>JNI</a:t>
            </a:r>
          </a:p>
          <a:p>
            <a:r>
              <a:rPr lang="en-US" dirty="0"/>
              <a:t>Produce Julia </a:t>
            </a:r>
            <a:r>
              <a:rPr lang="en-US" dirty="0">
                <a:solidFill>
                  <a:srgbClr val="FF00FF"/>
                </a:solidFill>
              </a:rPr>
              <a:t>annotation</a:t>
            </a:r>
            <a:r>
              <a:rPr lang="en-US" dirty="0"/>
              <a:t> </a:t>
            </a:r>
          </a:p>
        </p:txBody>
      </p:sp>
      <p:sp>
        <p:nvSpPr>
          <p:cNvPr id="78" name="CasellaDiTesto 77">
            <a:extLst>
              <a:ext uri="{FF2B5EF4-FFF2-40B4-BE49-F238E27FC236}">
                <a16:creationId xmlns:a16="http://schemas.microsoft.com/office/drawing/2014/main" id="{808F7414-E3A5-43F2-9F00-B03931CE8BAB}"/>
              </a:ext>
            </a:extLst>
          </p:cNvPr>
          <p:cNvSpPr txBox="1"/>
          <p:nvPr/>
        </p:nvSpPr>
        <p:spPr>
          <a:xfrm>
            <a:off x="2520000" y="1440000"/>
            <a:ext cx="25279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Analysis 3	: </a:t>
            </a:r>
            <a:r>
              <a:rPr lang="en-US" dirty="0">
                <a:solidFill>
                  <a:schemeClr val="accent3"/>
                </a:solidFill>
              </a:rPr>
              <a:t>CSONAR</a:t>
            </a:r>
          </a:p>
          <a:p>
            <a:r>
              <a:rPr lang="en-US" dirty="0">
                <a:solidFill>
                  <a:srgbClr val="FF6600"/>
                </a:solidFill>
              </a:rPr>
              <a:t>Annotation</a:t>
            </a:r>
            <a:r>
              <a:rPr lang="en-US" dirty="0"/>
              <a:t> -&gt; </a:t>
            </a:r>
            <a:r>
              <a:rPr lang="en-US" dirty="0">
                <a:solidFill>
                  <a:schemeClr val="accent6"/>
                </a:solidFill>
              </a:rPr>
              <a:t>Actuator</a:t>
            </a:r>
          </a:p>
          <a:p>
            <a:r>
              <a:rPr lang="en-US" dirty="0"/>
              <a:t>Warning!</a:t>
            </a:r>
          </a:p>
        </p:txBody>
      </p:sp>
      <p:sp>
        <p:nvSpPr>
          <p:cNvPr id="79" name="CasellaDiTesto 78">
            <a:extLst>
              <a:ext uri="{FF2B5EF4-FFF2-40B4-BE49-F238E27FC236}">
                <a16:creationId xmlns:a16="http://schemas.microsoft.com/office/drawing/2014/main" id="{D72C7331-15E0-4E63-A441-31666D14E6C1}"/>
              </a:ext>
            </a:extLst>
          </p:cNvPr>
          <p:cNvSpPr txBox="1"/>
          <p:nvPr/>
        </p:nvSpPr>
        <p:spPr>
          <a:xfrm>
            <a:off x="7020000" y="1440000"/>
            <a:ext cx="30085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Analysis 2: </a:t>
            </a:r>
            <a:r>
              <a:rPr lang="en-US" dirty="0">
                <a:solidFill>
                  <a:srgbClr val="FFC000"/>
                </a:solidFill>
              </a:rPr>
              <a:t>Julia</a:t>
            </a:r>
          </a:p>
          <a:p>
            <a:r>
              <a:rPr lang="en-US" dirty="0">
                <a:solidFill>
                  <a:srgbClr val="FF00FF"/>
                </a:solidFill>
              </a:rPr>
              <a:t>Annotation</a:t>
            </a:r>
            <a:r>
              <a:rPr lang="en-US" dirty="0"/>
              <a:t> -&gt; </a:t>
            </a:r>
            <a:r>
              <a:rPr lang="en-US" dirty="0">
                <a:solidFill>
                  <a:srgbClr val="7030A0"/>
                </a:solidFill>
              </a:rPr>
              <a:t>JNI</a:t>
            </a:r>
          </a:p>
          <a:p>
            <a:r>
              <a:rPr lang="en-US" dirty="0"/>
              <a:t>Produce CSONAR </a:t>
            </a:r>
            <a:r>
              <a:rPr lang="en-US" dirty="0">
                <a:solidFill>
                  <a:srgbClr val="FF6600"/>
                </a:solidFill>
              </a:rPr>
              <a:t>annotation</a:t>
            </a:r>
          </a:p>
        </p:txBody>
      </p:sp>
      <p:sp>
        <p:nvSpPr>
          <p:cNvPr id="80" name="Ovale 79">
            <a:extLst>
              <a:ext uri="{FF2B5EF4-FFF2-40B4-BE49-F238E27FC236}">
                <a16:creationId xmlns:a16="http://schemas.microsoft.com/office/drawing/2014/main" id="{32687421-0B96-4BBD-B324-D1765E5F53F2}"/>
              </a:ext>
            </a:extLst>
          </p:cNvPr>
          <p:cNvSpPr/>
          <p:nvPr/>
        </p:nvSpPr>
        <p:spPr>
          <a:xfrm>
            <a:off x="1641250" y="3826706"/>
            <a:ext cx="162370" cy="162370"/>
          </a:xfrm>
          <a:prstGeom prst="ellipse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tella a 5 punte 1">
            <a:extLst>
              <a:ext uri="{FF2B5EF4-FFF2-40B4-BE49-F238E27FC236}">
                <a16:creationId xmlns:a16="http://schemas.microsoft.com/office/drawing/2014/main" id="{CAA52293-60F7-40B1-9B6D-EBF41A682A11}"/>
              </a:ext>
            </a:extLst>
          </p:cNvPr>
          <p:cNvSpPr/>
          <p:nvPr/>
        </p:nvSpPr>
        <p:spPr>
          <a:xfrm>
            <a:off x="1796425" y="3704109"/>
            <a:ext cx="92237" cy="92237"/>
          </a:xfrm>
          <a:prstGeom prst="star5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6600"/>
              </a:solidFill>
            </a:endParaRPr>
          </a:p>
        </p:txBody>
      </p:sp>
      <p:sp>
        <p:nvSpPr>
          <p:cNvPr id="70" name="Stella a 5 punte 69">
            <a:extLst>
              <a:ext uri="{FF2B5EF4-FFF2-40B4-BE49-F238E27FC236}">
                <a16:creationId xmlns:a16="http://schemas.microsoft.com/office/drawing/2014/main" id="{78547E9B-FA87-4591-9B48-6BF3B12A90AF}"/>
              </a:ext>
            </a:extLst>
          </p:cNvPr>
          <p:cNvSpPr/>
          <p:nvPr/>
        </p:nvSpPr>
        <p:spPr>
          <a:xfrm>
            <a:off x="5927868" y="3708975"/>
            <a:ext cx="92237" cy="92237"/>
          </a:xfrm>
          <a:prstGeom prst="star5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6600"/>
              </a:solidFill>
            </a:endParaRPr>
          </a:p>
        </p:txBody>
      </p:sp>
      <p:sp>
        <p:nvSpPr>
          <p:cNvPr id="81" name="CasellaDiTesto 80">
            <a:extLst>
              <a:ext uri="{FF2B5EF4-FFF2-40B4-BE49-F238E27FC236}">
                <a16:creationId xmlns:a16="http://schemas.microsoft.com/office/drawing/2014/main" id="{4665BD0B-222A-445F-BE00-5D6BDF8510E1}"/>
              </a:ext>
            </a:extLst>
          </p:cNvPr>
          <p:cNvSpPr txBox="1"/>
          <p:nvPr/>
        </p:nvSpPr>
        <p:spPr>
          <a:xfrm>
            <a:off x="7020000" y="1440000"/>
            <a:ext cx="25279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Julia</a:t>
            </a:r>
            <a:r>
              <a:rPr lang="en-US" dirty="0"/>
              <a:t>: </a:t>
            </a:r>
          </a:p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JNI calls -&gt; </a:t>
            </a:r>
            <a:r>
              <a:rPr lang="en-US" dirty="0">
                <a:solidFill>
                  <a:srgbClr val="002060"/>
                </a:solidFill>
              </a:rPr>
              <a:t>sinks </a:t>
            </a:r>
          </a:p>
        </p:txBody>
      </p:sp>
      <p:sp>
        <p:nvSpPr>
          <p:cNvPr id="82" name="Ovale 81">
            <a:extLst>
              <a:ext uri="{FF2B5EF4-FFF2-40B4-BE49-F238E27FC236}">
                <a16:creationId xmlns:a16="http://schemas.microsoft.com/office/drawing/2014/main" id="{DD1AE709-6E3C-4631-A625-B094D8B95E1B}"/>
              </a:ext>
            </a:extLst>
          </p:cNvPr>
          <p:cNvSpPr/>
          <p:nvPr/>
        </p:nvSpPr>
        <p:spPr>
          <a:xfrm>
            <a:off x="1640773" y="3826026"/>
            <a:ext cx="162370" cy="162370"/>
          </a:xfrm>
          <a:prstGeom prst="ellipse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83" name="Ovale 82">
            <a:extLst>
              <a:ext uri="{FF2B5EF4-FFF2-40B4-BE49-F238E27FC236}">
                <a16:creationId xmlns:a16="http://schemas.microsoft.com/office/drawing/2014/main" id="{2CE820DD-8123-44EB-AE35-299A463E117A}"/>
              </a:ext>
            </a:extLst>
          </p:cNvPr>
          <p:cNvSpPr/>
          <p:nvPr/>
        </p:nvSpPr>
        <p:spPr>
          <a:xfrm>
            <a:off x="1639343" y="4490775"/>
            <a:ext cx="162370" cy="162370"/>
          </a:xfrm>
          <a:prstGeom prst="ellipse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84" name="Ovale 83">
            <a:extLst>
              <a:ext uri="{FF2B5EF4-FFF2-40B4-BE49-F238E27FC236}">
                <a16:creationId xmlns:a16="http://schemas.microsoft.com/office/drawing/2014/main" id="{35EA9F72-BF0F-47AD-84FE-EEBAA9D8D0D2}"/>
              </a:ext>
            </a:extLst>
          </p:cNvPr>
          <p:cNvSpPr/>
          <p:nvPr/>
        </p:nvSpPr>
        <p:spPr>
          <a:xfrm>
            <a:off x="1640773" y="5198221"/>
            <a:ext cx="162370" cy="162370"/>
          </a:xfrm>
          <a:prstGeom prst="ellipse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85" name="Ovale 84">
            <a:extLst>
              <a:ext uri="{FF2B5EF4-FFF2-40B4-BE49-F238E27FC236}">
                <a16:creationId xmlns:a16="http://schemas.microsoft.com/office/drawing/2014/main" id="{FEA70D40-C844-49BB-8677-D1542AB0CB67}"/>
              </a:ext>
            </a:extLst>
          </p:cNvPr>
          <p:cNvSpPr/>
          <p:nvPr/>
        </p:nvSpPr>
        <p:spPr>
          <a:xfrm>
            <a:off x="1647597" y="5904635"/>
            <a:ext cx="162370" cy="162370"/>
          </a:xfrm>
          <a:prstGeom prst="ellipse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pic>
        <p:nvPicPr>
          <p:cNvPr id="13" name="Elemento grafico 12" descr="Insetto">
            <a:extLst>
              <a:ext uri="{FF2B5EF4-FFF2-40B4-BE49-F238E27FC236}">
                <a16:creationId xmlns:a16="http://schemas.microsoft.com/office/drawing/2014/main" id="{EDFF43D3-48B1-4277-91FA-F3A039300A5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05776" y="3487168"/>
            <a:ext cx="338858" cy="338858"/>
          </a:xfrm>
          <a:prstGeom prst="rect">
            <a:avLst/>
          </a:prstGeom>
        </p:spPr>
      </p:pic>
      <p:sp>
        <p:nvSpPr>
          <p:cNvPr id="12" name="Segnaposto data 11">
            <a:extLst>
              <a:ext uri="{FF2B5EF4-FFF2-40B4-BE49-F238E27FC236}">
                <a16:creationId xmlns:a16="http://schemas.microsoft.com/office/drawing/2014/main" id="{22E7FEE4-85C8-453A-9402-7EE470A55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19th, 2022</a:t>
            </a:r>
          </a:p>
        </p:txBody>
      </p:sp>
      <p:sp>
        <p:nvSpPr>
          <p:cNvPr id="15" name="Segnaposto piè di pagina 14">
            <a:extLst>
              <a:ext uri="{FF2B5EF4-FFF2-40B4-BE49-F238E27FC236}">
                <a16:creationId xmlns:a16="http://schemas.microsoft.com/office/drawing/2014/main" id="{02743148-D0E3-4EE8-BC5A-47DEDF4B1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Modular Multi-Language analysis in LiSA</a:t>
            </a:r>
          </a:p>
        </p:txBody>
      </p:sp>
      <p:sp>
        <p:nvSpPr>
          <p:cNvPr id="16" name="Segnaposto numero diapositiva 15">
            <a:extLst>
              <a:ext uri="{FF2B5EF4-FFF2-40B4-BE49-F238E27FC236}">
                <a16:creationId xmlns:a16="http://schemas.microsoft.com/office/drawing/2014/main" id="{D5A4867C-F5AC-4E68-9C6F-C3AB71F07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47260-40CB-45AE-8B45-B7FEDFEA1F4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907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2" grpId="2" animBg="1"/>
      <p:bldP spid="72" grpId="0" animBg="1"/>
      <p:bldP spid="72" grpId="1" animBg="1"/>
      <p:bldP spid="72" grpId="2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24" grpId="0"/>
      <p:bldP spid="24" grpId="1"/>
      <p:bldP spid="76" grpId="0"/>
      <p:bldP spid="76" grpId="1"/>
      <p:bldP spid="78" grpId="0"/>
      <p:bldP spid="79" grpId="0"/>
      <p:bldP spid="79" grpId="1"/>
      <p:bldP spid="80" grpId="0" animBg="1"/>
      <p:bldP spid="80" grpId="1" animBg="1"/>
      <p:bldP spid="80" grpId="2" animBg="1"/>
      <p:bldP spid="2" grpId="0" animBg="1"/>
      <p:bldP spid="70" grpId="0" animBg="1"/>
      <p:bldP spid="81" grpId="0"/>
      <p:bldP spid="81" grpId="1"/>
      <p:bldP spid="82" grpId="0" animBg="1"/>
      <p:bldP spid="82" grpId="1" animBg="1"/>
      <p:bldP spid="82" grpId="2" animBg="1"/>
      <p:bldP spid="82" grpId="3" animBg="1"/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417561E-D337-4F46-BACC-75264FCF1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we do better?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D69FBF7-1C3A-494E-895F-0B1A31FBA4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Make analyses exchange information, and perform a fixpoint over the exchanged information</a:t>
            </a:r>
          </a:p>
          <a:p>
            <a:pPr marL="114300" indent="-342900"/>
            <a:r>
              <a:rPr lang="en-US" dirty="0">
                <a:solidFill>
                  <a:schemeClr val="tx1"/>
                </a:solidFill>
              </a:rPr>
              <a:t>Slower: need to repeat the analysis of each subprogram</a:t>
            </a:r>
          </a:p>
          <a:p>
            <a:pPr marL="114300" indent="-342900"/>
            <a:r>
              <a:rPr lang="en-US" dirty="0">
                <a:solidFill>
                  <a:schemeClr val="tx1"/>
                </a:solidFill>
              </a:rPr>
              <a:t>Cross-language interactions considered</a:t>
            </a:r>
            <a:endParaRPr lang="en-US" dirty="0"/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B909DFA8-88A4-4B64-9F82-CFC3E47989C9}"/>
              </a:ext>
            </a:extLst>
          </p:cNvPr>
          <p:cNvSpPr txBox="1"/>
          <p:nvPr/>
        </p:nvSpPr>
        <p:spPr>
          <a:xfrm>
            <a:off x="838200" y="4538497"/>
            <a:ext cx="8905875" cy="1411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Syntactic properties</a:t>
            </a:r>
          </a:p>
          <a:p>
            <a:pPr marL="0" indent="0">
              <a:buNone/>
            </a:pPr>
            <a:r>
              <a:rPr lang="en-US" sz="2800" dirty="0"/>
              <a:t>Semantic properties (language-local)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Semantic properties (global)</a:t>
            </a:r>
          </a:p>
        </p:txBody>
      </p:sp>
      <p:pic>
        <p:nvPicPr>
          <p:cNvPr id="12" name="Elemento grafico 11" descr="Segno di spunta">
            <a:extLst>
              <a:ext uri="{FF2B5EF4-FFF2-40B4-BE49-F238E27FC236}">
                <a16:creationId xmlns:a16="http://schemas.microsoft.com/office/drawing/2014/main" id="{3E9B5EFD-3E1F-42AB-A88E-96D45C8A24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56434" y="4633747"/>
            <a:ext cx="307182" cy="307182"/>
          </a:xfrm>
          <a:prstGeom prst="rect">
            <a:avLst/>
          </a:prstGeom>
        </p:spPr>
      </p:pic>
      <p:pic>
        <p:nvPicPr>
          <p:cNvPr id="13" name="Elemento grafico 12" descr="Segno di spunta">
            <a:extLst>
              <a:ext uri="{FF2B5EF4-FFF2-40B4-BE49-F238E27FC236}">
                <a16:creationId xmlns:a16="http://schemas.microsoft.com/office/drawing/2014/main" id="{D4BE2CFD-F8F0-4B2D-B01E-8C03BF7A94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84118" y="5072293"/>
            <a:ext cx="307182" cy="307182"/>
          </a:xfrm>
          <a:prstGeom prst="rect">
            <a:avLst/>
          </a:prstGeom>
        </p:spPr>
      </p:pic>
      <p:pic>
        <p:nvPicPr>
          <p:cNvPr id="15" name="Elemento grafico 14" descr="Segno di spunta">
            <a:extLst>
              <a:ext uri="{FF2B5EF4-FFF2-40B4-BE49-F238E27FC236}">
                <a16:creationId xmlns:a16="http://schemas.microsoft.com/office/drawing/2014/main" id="{1EC92ED6-2A86-4E04-B43F-19F249E856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078014" y="5511813"/>
            <a:ext cx="307182" cy="307182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EAC24947-469E-451E-8BCE-467191EA1BA4}"/>
              </a:ext>
            </a:extLst>
          </p:cNvPr>
          <p:cNvSpPr txBox="1"/>
          <p:nvPr/>
        </p:nvSpPr>
        <p:spPr>
          <a:xfrm>
            <a:off x="6954981" y="3695931"/>
            <a:ext cx="469438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3"/>
                </a:solidFill>
              </a:rPr>
              <a:t>But…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3"/>
                </a:solidFill>
              </a:rPr>
              <a:t>3 analyses on small example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3"/>
                </a:solidFill>
              </a:rPr>
              <a:t>Tool communication is hard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3"/>
                </a:solidFill>
              </a:rPr>
              <a:t>Complex information? </a:t>
            </a:r>
          </a:p>
        </p:txBody>
      </p:sp>
      <p:sp>
        <p:nvSpPr>
          <p:cNvPr id="8" name="Segnaposto data 7">
            <a:extLst>
              <a:ext uri="{FF2B5EF4-FFF2-40B4-BE49-F238E27FC236}">
                <a16:creationId xmlns:a16="http://schemas.microsoft.com/office/drawing/2014/main" id="{821F51F2-1586-4505-A77E-2B4113AFF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19th, 2022</a:t>
            </a:r>
          </a:p>
        </p:txBody>
      </p:sp>
      <p:sp>
        <p:nvSpPr>
          <p:cNvPr id="9" name="Segnaposto piè di pagina 8">
            <a:extLst>
              <a:ext uri="{FF2B5EF4-FFF2-40B4-BE49-F238E27FC236}">
                <a16:creationId xmlns:a16="http://schemas.microsoft.com/office/drawing/2014/main" id="{F8ED8291-6EBD-40FD-9787-478914532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Modular Multi-Language analysis in LiSA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9D1E631A-C5B8-4FE2-AD3E-B66BD4FDB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47260-40CB-45AE-8B45-B7FEDFEA1F4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51522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Basic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000000"/>
      </a:accent1>
      <a:accent2>
        <a:srgbClr val="7F7F7F"/>
      </a:accent2>
      <a:accent3>
        <a:srgbClr val="FF0000"/>
      </a:accent3>
      <a:accent4>
        <a:srgbClr val="0070C0"/>
      </a:accent4>
      <a:accent5>
        <a:srgbClr val="FFFFFF"/>
      </a:accent5>
      <a:accent6>
        <a:srgbClr val="00B050"/>
      </a:accent6>
      <a:hlink>
        <a:srgbClr val="3F3F3F"/>
      </a:hlink>
      <a:folHlink>
        <a:srgbClr val="3F3F3F"/>
      </a:folHlink>
    </a:clrScheme>
    <a:fontScheme name="Full Calibri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Solidi sottili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zione standard1" id="{45853810-B40A-40B6-9450-0000ABAE1B58}" vid="{F0F867B4-46AD-4561-BE78-A29D30DC1CBE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1545</TotalTime>
  <Words>2086</Words>
  <Application>Microsoft Office PowerPoint</Application>
  <PresentationFormat>Widescreen</PresentationFormat>
  <Paragraphs>443</Paragraphs>
  <Slides>29</Slides>
  <Notes>11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29</vt:i4>
      </vt:variant>
    </vt:vector>
  </HeadingPairs>
  <TitlesOfParts>
    <vt:vector size="35" baseType="lpstr">
      <vt:lpstr>Arial</vt:lpstr>
      <vt:lpstr>Calibri</vt:lpstr>
      <vt:lpstr>Cambria Math</vt:lpstr>
      <vt:lpstr>Consolas</vt:lpstr>
      <vt:lpstr>Lucida Sans Typewriter</vt:lpstr>
      <vt:lpstr>Tema di Office</vt:lpstr>
      <vt:lpstr>Modular Multi-Language  Analysis in LiSA</vt:lpstr>
      <vt:lpstr>Abstract Interpretation</vt:lpstr>
      <vt:lpstr>What if the program is not atomic?</vt:lpstr>
      <vt:lpstr>What if the program is not atomic?</vt:lpstr>
      <vt:lpstr>The scenario: robotic IoT car</vt:lpstr>
      <vt:lpstr>Simple approach</vt:lpstr>
      <vt:lpstr>Can we do better?</vt:lpstr>
      <vt:lpstr>Coordinated semantic analyses</vt:lpstr>
      <vt:lpstr>Can we do better?</vt:lpstr>
      <vt:lpstr>Multi-language analysis</vt:lpstr>
      <vt:lpstr>LiSA, a Library for Static Analysis</vt:lpstr>
      <vt:lpstr>Well defined semantics</vt:lpstr>
      <vt:lpstr>Symbolic expressions</vt:lpstr>
      <vt:lpstr>Example: creating a new array</vt:lpstr>
      <vt:lpstr>Example: creating a new array</vt:lpstr>
      <vt:lpstr>Recap: what does LiSA analyze?</vt:lpstr>
      <vt:lpstr>Analysis modularity</vt:lpstr>
      <vt:lpstr>Achieving modularity</vt:lpstr>
      <vt:lpstr>The Abstract State</vt:lpstr>
      <vt:lpstr>Achieving modularity</vt:lpstr>
      <vt:lpstr>The Interprocedural Analysis</vt:lpstr>
      <vt:lpstr>Recap: what does LiSA analyze?</vt:lpstr>
      <vt:lpstr>Who creates the CFGs?</vt:lpstr>
      <vt:lpstr>Analysis overview</vt:lpstr>
      <vt:lpstr>LiSA semantic analysis</vt:lpstr>
      <vt:lpstr>Current state</vt:lpstr>
      <vt:lpstr>Ongoing works</vt:lpstr>
      <vt:lpstr>Teaching experience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Negrini Luca</dc:creator>
  <cp:lastModifiedBy>Negrini Luca</cp:lastModifiedBy>
  <cp:revision>105</cp:revision>
  <dcterms:created xsi:type="dcterms:W3CDTF">2021-06-03T12:46:49Z</dcterms:created>
  <dcterms:modified xsi:type="dcterms:W3CDTF">2022-01-19T12:39:31Z</dcterms:modified>
</cp:coreProperties>
</file>