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Roboto Thin"/>
      <p:regular r:id="rId55"/>
      <p:bold r:id="rId56"/>
      <p:italic r:id="rId57"/>
      <p:boldItalic r:id="rId58"/>
    </p:embeddedFont>
    <p:embeddedFont>
      <p:font typeface="Roboto Mono Medium"/>
      <p:regular r:id="rId59"/>
      <p:bold r:id="rId60"/>
      <p:italic r:id="rId61"/>
      <p:boldItalic r:id="rId62"/>
    </p:embeddedFont>
    <p:embeddedFont>
      <p:font typeface="Roboto"/>
      <p:regular r:id="rId63"/>
      <p:bold r:id="rId64"/>
      <p:italic r:id="rId65"/>
      <p:boldItalic r:id="rId66"/>
    </p:embeddedFont>
    <p:embeddedFont>
      <p:font typeface="Roboto Mono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1CE316-C8F7-428F-AA6B-6466282C62C1}">
  <a:tblStyle styleId="{D91CE316-C8F7-428F-AA6B-6466282C6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RobotoMono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MonoMedium-boldItalic.fntdata"/><Relationship Id="rId61" Type="http://schemas.openxmlformats.org/officeDocument/2006/relationships/font" Target="fonts/RobotoMonoMedium-italic.fntdata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68" Type="http://schemas.openxmlformats.org/officeDocument/2006/relationships/font" Target="fonts/RobotoMono-bold.fntdata"/><Relationship Id="rId23" Type="http://schemas.openxmlformats.org/officeDocument/2006/relationships/slide" Target="slides/slide18.xml"/><Relationship Id="rId67" Type="http://schemas.openxmlformats.org/officeDocument/2006/relationships/font" Target="fonts/RobotoMono-regular.fntdata"/><Relationship Id="rId60" Type="http://schemas.openxmlformats.org/officeDocument/2006/relationships/font" Target="fonts/RobotoMonoMedium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Mon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Thin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obotoThin-italic.fntdata"/><Relationship Id="rId12" Type="http://schemas.openxmlformats.org/officeDocument/2006/relationships/slide" Target="slides/slide7.xml"/><Relationship Id="rId56" Type="http://schemas.openxmlformats.org/officeDocument/2006/relationships/font" Target="fonts/RobotoThin-bold.fntdata"/><Relationship Id="rId15" Type="http://schemas.openxmlformats.org/officeDocument/2006/relationships/slide" Target="slides/slide10.xml"/><Relationship Id="rId59" Type="http://schemas.openxmlformats.org/officeDocument/2006/relationships/font" Target="fonts/RobotoMonoMedium-regular.fntdata"/><Relationship Id="rId14" Type="http://schemas.openxmlformats.org/officeDocument/2006/relationships/slide" Target="slides/slide9.xml"/><Relationship Id="rId58" Type="http://schemas.openxmlformats.org/officeDocument/2006/relationships/font" Target="fonts/RobotoTh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6880e4883_28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6880e4883_28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71daf9bf7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71daf9bf7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6880e4883_28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6880e4883_28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6880e4883_3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6880e4883_3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6880e4883_3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e6880e4883_3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6880e4883_3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e6880e4883_3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6880e4883_28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e6880e4883_28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e6880e4883_3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e6880e4883_3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6cb762f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6cb762f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6cb762f87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e6cb762f87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48512f9b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48512f9b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e6cfefb3a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e6cfefb3a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6dd9a5d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e6dd9a5d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e6880e4883_2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e6880e4883_2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6dd9a5d4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6dd9a5d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71daf9bf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e71daf9bf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e71daf9b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e71daf9b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e71daf9bf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e71daf9bf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6880e4883_3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6880e4883_3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e71daf9bf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e71daf9bf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e6c3e9a1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e6c3e9a1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37619255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37619255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e71daf9bf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e71daf9bf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e71daf9bf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e71daf9bf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e71daf9bf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e71daf9bf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e71daf9bf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e71daf9bf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e71daf9bf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e71daf9bf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e71daf9bf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e71daf9bf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e6c3e9a1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e6c3e9a1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e71daf9bf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e71daf9bf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e71daf9bf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e71daf9bf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e6c3e9a1d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e6c3e9a1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48512f9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48512f9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e71daf9bf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e71daf9bf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e71daf9bf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e71daf9bf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e71daf9bf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2e71daf9bf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e6c3e9a1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e6c3e9a1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e71daf9bf7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e71daf9bf7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e71daf9bf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e71daf9bf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e71daf9bf7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e71daf9bf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e71daf9bf7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e71daf9bf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e6dd9a5d4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e6dd9a5d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e748c2377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e748c237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57a7be7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57a7be7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57a7be729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57a7be729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57a7be729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57a7be729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6880e4883_2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6880e4883_2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6880e4883_28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6880e4883_28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71900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71825" y="278912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71975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71975" y="988875"/>
            <a:ext cx="39999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4250" y="988675"/>
            <a:ext cx="39888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71900" y="120675"/>
            <a:ext cx="8051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71900" y="990000"/>
            <a:ext cx="28080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719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4719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800" y="988875"/>
            <a:ext cx="4045200" cy="3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471900" y="4182375"/>
            <a:ext cx="82221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988875"/>
            <a:ext cx="8222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471900" y="4667725"/>
            <a:ext cx="822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Quick and dirty development of static analyses with LiSA</a:t>
            </a:r>
            <a:r>
              <a:rPr lang="en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-  </a:t>
            </a:r>
            <a:r>
              <a:rPr lang="en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PLDI24</a:t>
            </a:r>
            <a:endParaRPr sz="1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ca.negrini@unive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lisa-analyzer.github.io/" TargetMode="External"/><Relationship Id="rId4" Type="http://schemas.openxmlformats.org/officeDocument/2006/relationships/hyperlink" Target="https://github.com/lisa-analyzer" TargetMode="External"/><Relationship Id="rId5" Type="http://schemas.openxmlformats.org/officeDocument/2006/relationships/hyperlink" Target="https://unive-ssv.github.io/" TargetMode="External"/><Relationship Id="rId6" Type="http://schemas.openxmlformats.org/officeDocument/2006/relationships/hyperlink" Target="https://unive-ssv.github.io/" TargetMode="External"/><Relationship Id="rId7" Type="http://schemas.openxmlformats.org/officeDocument/2006/relationships/hyperlink" Target="https://github.com/lisa-analyzer/lisa-tutorial" TargetMode="External"/><Relationship Id="rId8" Type="http://schemas.openxmlformats.org/officeDocument/2006/relationships/hyperlink" Target="mailto:luca.negrini@unive.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71900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/>
              <a:t>Quick and dirty development of static analyses with LiSA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471825" y="278912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Luca Negrini</a:t>
            </a:r>
            <a:r>
              <a:rPr lang="en"/>
              <a:t>, Pietro Ferrara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Ca’ Foscari University of Venice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luca.negrini@unive.it</a:t>
            </a:r>
            <a:endParaRPr sz="14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471900" y="120675"/>
            <a:ext cx="8051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CFGs</a:t>
            </a:r>
            <a:endParaRPr sz="3400"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471900" y="990000"/>
            <a:ext cx="3672300" cy="1105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max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(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&lt;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max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/>
          </a:p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399" y="657875"/>
            <a:ext cx="3757125" cy="382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43450" y="2302875"/>
            <a:ext cx="36723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Nodes are instances of the </a:t>
            </a:r>
            <a:r>
              <a:rPr lang="en">
                <a:solidFill>
                  <a:schemeClr val="accent3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class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Edges are instances of the </a:t>
            </a:r>
            <a:r>
              <a:rPr lang="en">
                <a:solidFill>
                  <a:schemeClr val="accent3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Edge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class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LiSA does not fix a semantics for </a:t>
            </a:r>
            <a:r>
              <a:rPr lang="en" sz="16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statement, but lets users define them (more details later)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fixpoints over CFGs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4605925" y="888325"/>
            <a:ext cx="40878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LiSA implements the classical worklist-based fixpoint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988875"/>
            <a:ext cx="3964749" cy="364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4605925" y="1697600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Delegating to Statement.semantics()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4605925" y="2714225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Using Edge.traverse()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4605925" y="3764050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Applying lub or widening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3"/>
          <p:cNvCxnSpPr>
            <a:stCxn id="192" idx="1"/>
          </p:cNvCxnSpPr>
          <p:nvPr/>
        </p:nvCxnSpPr>
        <p:spPr>
          <a:xfrm rot="10800000">
            <a:off x="2933425" y="1919900"/>
            <a:ext cx="1672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3"/>
          <p:cNvCxnSpPr>
            <a:stCxn id="192" idx="1"/>
          </p:cNvCxnSpPr>
          <p:nvPr/>
        </p:nvCxnSpPr>
        <p:spPr>
          <a:xfrm flipH="1">
            <a:off x="3126025" y="1919900"/>
            <a:ext cx="1479900" cy="14649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3"/>
          <p:cNvCxnSpPr>
            <a:stCxn id="193" idx="1"/>
          </p:cNvCxnSpPr>
          <p:nvPr/>
        </p:nvCxnSpPr>
        <p:spPr>
          <a:xfrm rot="10800000">
            <a:off x="3072925" y="2936525"/>
            <a:ext cx="1533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3"/>
          <p:cNvCxnSpPr>
            <a:stCxn id="194" idx="1"/>
          </p:cNvCxnSpPr>
          <p:nvPr/>
        </p:nvCxnSpPr>
        <p:spPr>
          <a:xfrm rot="10800000">
            <a:off x="3013225" y="3986350"/>
            <a:ext cx="15927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p24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206" name="Google Shape;206;p24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4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210" name="Google Shape;210;p24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24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4"/>
          <p:cNvCxnSpPr>
            <a:stCxn id="208" idx="2"/>
            <a:endCxn id="212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5" name="Google Shape;215;p24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216" name="Google Shape;216;p24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24"/>
          <p:cNvCxnSpPr>
            <a:stCxn id="212" idx="2"/>
            <a:endCxn id="218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4"/>
          <p:cNvSpPr/>
          <p:nvPr/>
        </p:nvSpPr>
        <p:spPr>
          <a:xfrm>
            <a:off x="2386325" y="3626013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4939175" y="17744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Program-wide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4939175" y="22727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6311625" y="24106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4"/>
          <p:cNvCxnSpPr>
            <a:stCxn id="218" idx="3"/>
            <a:endCxn id="213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24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24"/>
          <p:cNvCxnSpPr>
            <a:stCxn id="225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24"/>
          <p:cNvSpPr/>
          <p:nvPr/>
        </p:nvSpPr>
        <p:spPr>
          <a:xfrm>
            <a:off x="6311625" y="19043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Call resolution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evaluation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3566725" y="20348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7527545" y="18185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0" name="Google Shape;230;p24"/>
          <p:cNvSpPr/>
          <p:nvPr/>
        </p:nvSpPr>
        <p:spPr>
          <a:xfrm>
            <a:off x="6178945" y="17420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1" name="Google Shape;231;p24"/>
          <p:cNvSpPr/>
          <p:nvPr/>
        </p:nvSpPr>
        <p:spPr>
          <a:xfrm>
            <a:off x="5009495" y="19963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2" name="Google Shape;232;p24"/>
          <p:cNvSpPr/>
          <p:nvPr/>
        </p:nvSpPr>
        <p:spPr>
          <a:xfrm>
            <a:off x="5737570" y="26726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3" name="Google Shape;233;p24"/>
          <p:cNvSpPr/>
          <p:nvPr/>
        </p:nvSpPr>
        <p:spPr>
          <a:xfrm>
            <a:off x="6479045" y="24106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4" name="Google Shape;234;p24"/>
          <p:cNvSpPr txBox="1"/>
          <p:nvPr/>
        </p:nvSpPr>
        <p:spPr>
          <a:xfrm>
            <a:off x="4216250" y="3105225"/>
            <a:ext cx="39459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Recall that our requirements are:</a:t>
            </a:r>
            <a:endParaRPr sz="13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Modular infrastructure</a:t>
            </a:r>
            <a:endParaRPr sz="13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Reusable analysis components</a:t>
            </a:r>
            <a:endParaRPr sz="13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Single responsibility of analysis components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429675" y="3629850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620720" y="23488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37" name="Google Shape;237;p24"/>
          <p:cNvSpPr/>
          <p:nvPr/>
        </p:nvSpPr>
        <p:spPr>
          <a:xfrm>
            <a:off x="4181445" y="18185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243" name="Google Shape;243;p2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Call resolution and evaluation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r>
              <a:rPr lang="en">
                <a:solidFill>
                  <a:srgbClr val="999999"/>
                </a:solidFill>
              </a:rPr>
              <a:t>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4" name="Google Shape;244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program-wide fixpoint</a:t>
            </a:r>
            <a:endParaRPr/>
          </a:p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766175" y="1180375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select the CFGs to start the analysis from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766175" y="1999467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run a fixpoint over them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1008725" y="2808563"/>
            <a:ext cx="1656900" cy="720900"/>
          </a:xfrm>
          <a:prstGeom prst="diamon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are calls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CFG?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766175" y="3849846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 other CFGs to analyze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3159450" y="2924680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access another CFG’s result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26"/>
          <p:cNvCxnSpPr>
            <a:stCxn id="251" idx="2"/>
            <a:endCxn id="252" idx="0"/>
          </p:cNvCxnSpPr>
          <p:nvPr/>
        </p:nvCxnSpPr>
        <p:spPr>
          <a:xfrm>
            <a:off x="1837175" y="1669075"/>
            <a:ext cx="0" cy="3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6"/>
          <p:cNvCxnSpPr>
            <a:stCxn id="252" idx="2"/>
            <a:endCxn id="253" idx="0"/>
          </p:cNvCxnSpPr>
          <p:nvPr/>
        </p:nvCxnSpPr>
        <p:spPr>
          <a:xfrm>
            <a:off x="1837175" y="2488167"/>
            <a:ext cx="0" cy="3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6"/>
          <p:cNvCxnSpPr>
            <a:stCxn id="253" idx="2"/>
            <a:endCxn id="254" idx="0"/>
          </p:cNvCxnSpPr>
          <p:nvPr/>
        </p:nvCxnSpPr>
        <p:spPr>
          <a:xfrm>
            <a:off x="1837175" y="3529463"/>
            <a:ext cx="0" cy="3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26"/>
          <p:cNvCxnSpPr>
            <a:stCxn id="253" idx="3"/>
            <a:endCxn id="255" idx="1"/>
          </p:cNvCxnSpPr>
          <p:nvPr/>
        </p:nvCxnSpPr>
        <p:spPr>
          <a:xfrm>
            <a:off x="2665625" y="3169013"/>
            <a:ext cx="49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6"/>
          <p:cNvCxnSpPr>
            <a:stCxn id="254" idx="1"/>
            <a:endCxn id="252" idx="1"/>
          </p:cNvCxnSpPr>
          <p:nvPr/>
        </p:nvCxnSpPr>
        <p:spPr>
          <a:xfrm flipH="1" rot="10800000">
            <a:off x="766175" y="2243796"/>
            <a:ext cx="600" cy="1850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6"/>
          <p:cNvCxnSpPr>
            <a:stCxn id="255" idx="0"/>
            <a:endCxn id="252" idx="3"/>
          </p:cNvCxnSpPr>
          <p:nvPr/>
        </p:nvCxnSpPr>
        <p:spPr>
          <a:xfrm flipH="1" rot="5400000">
            <a:off x="3228750" y="1922980"/>
            <a:ext cx="681000" cy="1322400"/>
          </a:xfrm>
          <a:prstGeom prst="bentConnector2">
            <a:avLst/>
          </a:prstGeom>
          <a:noFill/>
          <a:ln cap="flat" cmpd="sng" w="9525">
            <a:solidFill>
              <a:schemeClr val="accent6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62" name="Google Shape;262;p26"/>
          <p:cNvSpPr txBox="1"/>
          <p:nvPr/>
        </p:nvSpPr>
        <p:spPr>
          <a:xfrm>
            <a:off x="1803150" y="3461425"/>
            <a:ext cx="360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2635900" y="2879425"/>
            <a:ext cx="432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3159450" y="3849855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access the result from a previous fixpoint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26"/>
          <p:cNvCxnSpPr>
            <a:stCxn id="255" idx="2"/>
            <a:endCxn id="264" idx="0"/>
          </p:cNvCxnSpPr>
          <p:nvPr/>
        </p:nvCxnSpPr>
        <p:spPr>
          <a:xfrm>
            <a:off x="4230450" y="3413380"/>
            <a:ext cx="0" cy="436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66" name="Google Shape;266;p26"/>
          <p:cNvSpPr txBox="1"/>
          <p:nvPr/>
        </p:nvSpPr>
        <p:spPr>
          <a:xfrm>
            <a:off x="5056400" y="1073625"/>
            <a:ext cx="33066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This happens inside the CFG fixpoint! We do not want this logic to flow over there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/>
          <p:nvPr/>
        </p:nvSpPr>
        <p:spPr>
          <a:xfrm rot="8999987">
            <a:off x="2344334" y="2349738"/>
            <a:ext cx="2897381" cy="38699"/>
          </a:xfrm>
          <a:prstGeom prst="rightArrow">
            <a:avLst>
              <a:gd fmla="val 24858" name="adj1"/>
              <a:gd fmla="val 18095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/>
        </p:nvSpPr>
        <p:spPr>
          <a:xfrm rot="-5400000">
            <a:off x="3106275" y="2561050"/>
            <a:ext cx="140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 rot="-5400000">
            <a:off x="325150" y="2561050"/>
            <a:ext cx="140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possible targets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 rot="5400000">
            <a:off x="641037" y="2557988"/>
            <a:ext cx="14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getTargetsOf(c)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 rot="2771066">
            <a:off x="1493805" y="2630625"/>
            <a:ext cx="2011441" cy="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 rot="2771978">
            <a:off x="1653834" y="2471775"/>
            <a:ext cx="2016333" cy="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getResultOf(this)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 rot="5400000">
            <a:off x="3420550" y="2557975"/>
            <a:ext cx="14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semantics()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4678075" y="1460200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semantics()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4678075" y="1758175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1897500" y="1544400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fixpoint logic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Interprocedural Analysis</a:t>
            </a:r>
            <a:endParaRPr/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471900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Interprocedural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3252475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6033050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Non-calling 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3252475" y="3461175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alling 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471900" y="3461175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Call Graph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27"/>
          <p:cNvCxnSpPr>
            <a:stCxn id="283" idx="3"/>
            <a:endCxn id="284" idx="1"/>
          </p:cNvCxnSpPr>
          <p:nvPr/>
        </p:nvCxnSpPr>
        <p:spPr>
          <a:xfrm>
            <a:off x="1897500" y="18174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7"/>
          <p:cNvCxnSpPr/>
          <p:nvPr/>
        </p:nvCxnSpPr>
        <p:spPr>
          <a:xfrm>
            <a:off x="4678075" y="17412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27"/>
          <p:cNvCxnSpPr/>
          <p:nvPr/>
        </p:nvCxnSpPr>
        <p:spPr>
          <a:xfrm rot="10800000">
            <a:off x="4677950" y="18936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7"/>
          <p:cNvCxnSpPr/>
          <p:nvPr/>
        </p:nvCxnSpPr>
        <p:spPr>
          <a:xfrm>
            <a:off x="4041475" y="2048400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27"/>
          <p:cNvCxnSpPr/>
          <p:nvPr/>
        </p:nvCxnSpPr>
        <p:spPr>
          <a:xfrm rot="10800000">
            <a:off x="3889075" y="2048475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27"/>
          <p:cNvCxnSpPr/>
          <p:nvPr/>
        </p:nvCxnSpPr>
        <p:spPr>
          <a:xfrm>
            <a:off x="1260900" y="2048400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27"/>
          <p:cNvCxnSpPr/>
          <p:nvPr/>
        </p:nvCxnSpPr>
        <p:spPr>
          <a:xfrm rot="10800000">
            <a:off x="1108500" y="2048475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27"/>
          <p:cNvCxnSpPr/>
          <p:nvPr/>
        </p:nvCxnSpPr>
        <p:spPr>
          <a:xfrm rot="10800000">
            <a:off x="1897588" y="1983450"/>
            <a:ext cx="1418400" cy="147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27"/>
          <p:cNvCxnSpPr/>
          <p:nvPr/>
        </p:nvCxnSpPr>
        <p:spPr>
          <a:xfrm rot="10800000">
            <a:off x="1840075" y="2048475"/>
            <a:ext cx="1412400" cy="14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7" name="Google Shape;297;p27"/>
          <p:cNvSpPr txBox="1"/>
          <p:nvPr/>
        </p:nvSpPr>
        <p:spPr>
          <a:xfrm>
            <a:off x="5486400" y="2743200"/>
            <a:ext cx="33648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Logic can be: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Start from main and follow calls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Consider CFGs in isolation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5486400" y="2743200"/>
            <a:ext cx="33648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Call Graph can use</a:t>
            </a: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Runtime types of parameters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Types compatible with the signature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5486400" y="2743200"/>
            <a:ext cx="32076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Statement semantics does not need to know how the global fixpoint is computed!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 whole process is independent on what analysis we are running!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the remaining part of the analysis can ignore calls!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321900" y="3971175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306" name="Google Shape;306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7" name="Google Shape;307;p28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308" name="Google Shape;308;p28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8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312" name="Google Shape;312;p28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28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28"/>
          <p:cNvCxnSpPr>
            <a:stCxn id="310" idx="2"/>
            <a:endCxn id="314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17" name="Google Shape;317;p28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318" name="Google Shape;318;p28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1" name="Google Shape;321;p28"/>
          <p:cNvCxnSpPr>
            <a:stCxn id="314" idx="2"/>
            <a:endCxn id="320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2" name="Google Shape;322;p28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323" name="Google Shape;323;p28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8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p28"/>
          <p:cNvCxnSpPr>
            <a:stCxn id="320" idx="3"/>
            <a:endCxn id="315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28"/>
          <p:cNvCxnSpPr>
            <a:stCxn id="325" idx="2"/>
            <a:endCxn id="326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28"/>
          <p:cNvCxnSpPr>
            <a:stCxn id="323" idx="3"/>
            <a:endCxn id="325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28"/>
          <p:cNvCxnSpPr>
            <a:stCxn id="326" idx="1"/>
            <a:endCxn id="323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28"/>
          <p:cNvCxnSpPr>
            <a:stCxn id="315" idx="1"/>
            <a:endCxn id="323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28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28"/>
          <p:cNvCxnSpPr>
            <a:stCxn id="332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28"/>
          <p:cNvSpPr txBox="1"/>
          <p:nvPr/>
        </p:nvSpPr>
        <p:spPr>
          <a:xfrm>
            <a:off x="429675" y="3629850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6658350" y="26551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6862725" y="313152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8"/>
          <p:cNvSpPr/>
          <p:nvPr/>
        </p:nvSpPr>
        <p:spPr>
          <a:xfrm>
            <a:off x="6730045" y="246297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38" name="Google Shape;338;p28"/>
          <p:cNvSpPr/>
          <p:nvPr/>
        </p:nvSpPr>
        <p:spPr>
          <a:xfrm>
            <a:off x="7878645" y="28744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39" name="Google Shape;339;p28"/>
          <p:cNvSpPr/>
          <p:nvPr/>
        </p:nvSpPr>
        <p:spPr>
          <a:xfrm>
            <a:off x="7030145" y="31315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40" name="Google Shape;340;p28"/>
          <p:cNvSpPr/>
          <p:nvPr/>
        </p:nvSpPr>
        <p:spPr>
          <a:xfrm>
            <a:off x="5716570" y="39867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41" name="Google Shape;341;p28"/>
          <p:cNvSpPr/>
          <p:nvPr/>
        </p:nvSpPr>
        <p:spPr>
          <a:xfrm>
            <a:off x="4672295" y="35761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347" name="Google Shape;347;p29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Statement rewriting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48" name="Google Shape;348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vs Semantics</a:t>
            </a:r>
            <a:endParaRPr/>
          </a:p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Statement </a:t>
            </a:r>
            <a:r>
              <a:rPr lang="en"/>
              <a:t>class defines a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semantics()</a:t>
            </a:r>
            <a:r>
              <a:rPr lang="en"/>
              <a:t> function that is invoked by the fixpoint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where we specify what a syntactic construct means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E.g., a call’s 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semantics()</a:t>
            </a:r>
            <a:r>
              <a:rPr lang="en"/>
              <a:t> delegates to the Interprocedural Analysis</a:t>
            </a:r>
            <a:endParaRPr/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0"/>
          <p:cNvSpPr txBox="1"/>
          <p:nvPr>
            <p:ph idx="1" type="body"/>
          </p:nvPr>
        </p:nvSpPr>
        <p:spPr>
          <a:xfrm>
            <a:off x="471900" y="2232375"/>
            <a:ext cx="82221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specify semantics </a:t>
            </a:r>
            <a:r>
              <a:rPr b="1" lang="en"/>
              <a:t>generically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same semantics should apply for all possible analyses</a:t>
            </a:r>
            <a:endParaRPr/>
          </a:p>
        </p:txBody>
      </p:sp>
      <p:sp>
        <p:nvSpPr>
          <p:cNvPr id="357" name="Google Shape;357;p30"/>
          <p:cNvSpPr txBox="1"/>
          <p:nvPr>
            <p:ph idx="1" type="body"/>
          </p:nvPr>
        </p:nvSpPr>
        <p:spPr>
          <a:xfrm>
            <a:off x="460950" y="3124675"/>
            <a:ext cx="82221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syntax can be complex: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Java’s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/>
              <a:t> can be a numeric sum or a string concatenation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Python’s 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3000A0"/>
                </a:solidFill>
                <a:latin typeface="Roboto Mono"/>
                <a:ea typeface="Roboto Mono"/>
                <a:cs typeface="Roboto Mono"/>
                <a:sym typeface="Roboto Mono"/>
              </a:rPr>
              <a:t>dict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572000"/>
                </a:solidFill>
                <a:latin typeface="Roboto Mono"/>
                <a:ea typeface="Roboto Mono"/>
                <a:cs typeface="Roboto Mono"/>
                <a:sym typeface="Roboto Mono"/>
              </a:rPr>
              <a:t>values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()]</a:t>
            </a:r>
            <a:r>
              <a:rPr lang="en"/>
              <a:t> expands to a loop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vs Semantics</a:t>
            </a:r>
            <a:endParaRPr/>
          </a:p>
        </p:txBody>
      </p:sp>
      <p:sp>
        <p:nvSpPr>
          <p:cNvPr id="363" name="Google Shape;363;p31"/>
          <p:cNvSpPr txBox="1"/>
          <p:nvPr>
            <p:ph idx="1" type="body"/>
          </p:nvPr>
        </p:nvSpPr>
        <p:spPr>
          <a:xfrm>
            <a:off x="471900" y="988875"/>
            <a:ext cx="8222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solution: break down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/>
              <a:t>s into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SymbolicExpression</a:t>
            </a:r>
            <a:r>
              <a:rPr lang="en"/>
              <a:t>s</a:t>
            </a:r>
            <a:endParaRPr/>
          </a:p>
        </p:txBody>
      </p:sp>
      <p:sp>
        <p:nvSpPr>
          <p:cNvPr id="364" name="Google Shape;364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427475" y="3146925"/>
            <a:ext cx="8222100" cy="9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SymbolicExpression</a:t>
            </a:r>
            <a:r>
              <a:rPr lang="en"/>
              <a:t>s are </a:t>
            </a:r>
            <a:r>
              <a:rPr b="1" lang="en"/>
              <a:t>extensible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provide some common one, but users can define more</a:t>
            </a:r>
            <a:endParaRPr/>
          </a:p>
        </p:txBody>
      </p:sp>
      <p:sp>
        <p:nvSpPr>
          <p:cNvPr id="366" name="Google Shape;366;p31"/>
          <p:cNvSpPr txBox="1"/>
          <p:nvPr>
            <p:ph idx="1" type="body"/>
          </p:nvPr>
        </p:nvSpPr>
        <p:spPr>
          <a:xfrm>
            <a:off x="460950" y="4150419"/>
            <a:ext cx="8222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Analyses only have to model these expressions, ignoring the syntax behind them!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67" name="Google Shape;367;p31"/>
          <p:cNvSpPr txBox="1"/>
          <p:nvPr>
            <p:ph idx="1" type="body"/>
          </p:nvPr>
        </p:nvSpPr>
        <p:spPr>
          <a:xfrm>
            <a:off x="460950" y="2219625"/>
            <a:ext cx="8222100" cy="9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rewriting happens </a:t>
            </a:r>
            <a:r>
              <a:rPr b="1" lang="en"/>
              <a:t>dynamically</a:t>
            </a:r>
            <a:r>
              <a:rPr lang="en"/>
              <a:t>, and can </a:t>
            </a:r>
            <a:r>
              <a:rPr lang="en"/>
              <a:t>exploit</a:t>
            </a:r>
            <a:r>
              <a:rPr lang="en"/>
              <a:t> the analysis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Font typeface="Roboto Mono Medium"/>
              <a:buChar char="●"/>
            </a:pPr>
            <a:r>
              <a:rPr lang="en"/>
              <a:t>Types, possible values, …</a:t>
            </a:r>
            <a:endParaRPr/>
          </a:p>
        </p:txBody>
      </p:sp>
      <p:sp>
        <p:nvSpPr>
          <p:cNvPr id="368" name="Google Shape;368;p31"/>
          <p:cNvSpPr txBox="1"/>
          <p:nvPr>
            <p:ph idx="1" type="body"/>
          </p:nvPr>
        </p:nvSpPr>
        <p:spPr>
          <a:xfrm>
            <a:off x="471900" y="1443275"/>
            <a:ext cx="8222100" cy="7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complex syntax to atomic operations with precise semantics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/>
              <a:t> can become a sequence of smaller operations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/>
              <a:t>Li</a:t>
            </a:r>
            <a:r>
              <a:rPr lang="en"/>
              <a:t>brary for </a:t>
            </a:r>
            <a:r>
              <a:rPr b="1" lang="en"/>
              <a:t>S</a:t>
            </a:r>
            <a:r>
              <a:rPr lang="en"/>
              <a:t>tatic </a:t>
            </a:r>
            <a:r>
              <a:rPr b="1" lang="en"/>
              <a:t>A</a:t>
            </a:r>
            <a:r>
              <a:rPr lang="en"/>
              <a:t>nalysis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71900" y="3059150"/>
            <a:ext cx="8222100" cy="15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provides a </a:t>
            </a:r>
            <a:r>
              <a:rPr b="1" lang="en"/>
              <a:t>unique fixpoint algorithm</a:t>
            </a:r>
            <a:r>
              <a:rPr lang="en"/>
              <a:t> operating on a language-independent intermediate representation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generic w.r.t. the analyses that can be performed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generic w.r.t. the languages that can be analyzed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 title="green-title-no-bg-cropp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952" y="1022050"/>
            <a:ext cx="2756100" cy="10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1900" y="2346925"/>
            <a:ext cx="8051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LiSA is a Java 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for building static analyzers based on the Abstract Interpretation theory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(pseudocode)</a:t>
            </a:r>
            <a:endParaRPr/>
          </a:p>
        </p:txBody>
      </p:sp>
      <p:sp>
        <p:nvSpPr>
          <p:cNvPr id="374" name="Google Shape;374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2"/>
          <p:cNvSpPr txBox="1"/>
          <p:nvPr>
            <p:ph idx="1" type="body"/>
          </p:nvPr>
        </p:nvSpPr>
        <p:spPr>
          <a:xfrm>
            <a:off x="471900" y="988875"/>
            <a:ext cx="82221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Plus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left + right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or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eval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“cat”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eval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b="1"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6" name="Google Shape;376;p32"/>
          <p:cNvSpPr txBox="1"/>
          <p:nvPr>
            <p:ph idx="1" type="body"/>
          </p:nvPr>
        </p:nvSpPr>
        <p:spPr>
          <a:xfrm>
            <a:off x="460950" y="2269000"/>
            <a:ext cx="82221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Conditional.semantics():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condition ? ifTrue : ifFalse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.isSatisfied(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ifTrue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.semantics()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ifFalse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.semantics() 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.isTrue()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.isFalse()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⊔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7" name="Google Shape;377;p32"/>
          <p:cNvSpPr txBox="1"/>
          <p:nvPr>
            <p:ph idx="1" type="body"/>
          </p:nvPr>
        </p:nvSpPr>
        <p:spPr>
          <a:xfrm>
            <a:off x="460950" y="3597425"/>
            <a:ext cx="8222100" cy="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PreIncrement.semantics():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++var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BinaryExpression(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“+”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Const(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.assign(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.eval(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383" name="Google Shape;383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33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385" name="Google Shape;385;p33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33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389" name="Google Shape;389;p33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33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3" name="Google Shape;393;p33"/>
          <p:cNvCxnSpPr>
            <a:stCxn id="387" idx="2"/>
            <a:endCxn id="391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4" name="Google Shape;394;p33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395" name="Google Shape;395;p33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8" name="Google Shape;398;p33"/>
          <p:cNvCxnSpPr>
            <a:stCxn id="391" idx="2"/>
            <a:endCxn id="397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9" name="Google Shape;399;p33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400" name="Google Shape;400;p33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3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Google Shape;404;p33"/>
          <p:cNvCxnSpPr>
            <a:stCxn id="397" idx="3"/>
            <a:endCxn id="392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33"/>
          <p:cNvCxnSpPr>
            <a:stCxn id="402" idx="2"/>
            <a:endCxn id="403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33"/>
          <p:cNvCxnSpPr>
            <a:stCxn id="400" idx="3"/>
            <a:endCxn id="402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7" name="Google Shape;407;p33"/>
          <p:cNvCxnSpPr>
            <a:stCxn id="403" idx="1"/>
            <a:endCxn id="400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8" name="Google Shape;408;p33"/>
          <p:cNvCxnSpPr>
            <a:stCxn id="392" idx="1"/>
            <a:endCxn id="400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9" name="Google Shape;409;p33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33"/>
          <p:cNvCxnSpPr>
            <a:stCxn id="409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1" name="Google Shape;411;p33"/>
          <p:cNvSpPr txBox="1"/>
          <p:nvPr/>
        </p:nvSpPr>
        <p:spPr>
          <a:xfrm>
            <a:off x="429675" y="3629850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3"/>
          <p:cNvSpPr/>
          <p:nvPr/>
        </p:nvSpPr>
        <p:spPr>
          <a:xfrm>
            <a:off x="6658350" y="26551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3"/>
          <p:cNvSpPr/>
          <p:nvPr/>
        </p:nvSpPr>
        <p:spPr>
          <a:xfrm>
            <a:off x="6862725" y="313152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3"/>
          <p:cNvSpPr/>
          <p:nvPr/>
        </p:nvSpPr>
        <p:spPr>
          <a:xfrm>
            <a:off x="6730045" y="246297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415" name="Google Shape;415;p33"/>
          <p:cNvSpPr/>
          <p:nvPr/>
        </p:nvSpPr>
        <p:spPr>
          <a:xfrm>
            <a:off x="7878645" y="28744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416" name="Google Shape;416;p33"/>
          <p:cNvSpPr/>
          <p:nvPr/>
        </p:nvSpPr>
        <p:spPr>
          <a:xfrm>
            <a:off x="7030145" y="31315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422" name="Google Shape;422;p34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Memory abstraction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Value abstraction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23" name="Google Shape;423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values and memory</a:t>
            </a:r>
            <a:endParaRPr/>
          </a:p>
        </p:txBody>
      </p:sp>
      <p:sp>
        <p:nvSpPr>
          <p:cNvPr id="429" name="Google Shape;429;p35"/>
          <p:cNvSpPr txBox="1"/>
          <p:nvPr>
            <p:ph idx="1" type="body"/>
          </p:nvPr>
        </p:nvSpPr>
        <p:spPr>
          <a:xfrm>
            <a:off x="471900" y="988875"/>
            <a:ext cx="8222100" cy="12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calls are “easy” to abstract away, dynamic memory </a:t>
            </a:r>
            <a:r>
              <a:rPr lang="en"/>
              <a:t>(stack </a:t>
            </a:r>
            <a:r>
              <a:rPr i="1" lang="en"/>
              <a:t>or</a:t>
            </a:r>
            <a:r>
              <a:rPr lang="en"/>
              <a:t> heap) </a:t>
            </a:r>
            <a:r>
              <a:rPr lang="en"/>
              <a:t>and computed values are </a:t>
            </a:r>
            <a:r>
              <a:rPr b="1" lang="en"/>
              <a:t>strongly coupled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Values are moved from variables to dynamic </a:t>
            </a:r>
            <a:r>
              <a:rPr lang="en"/>
              <a:t>memory continuously</a:t>
            </a:r>
            <a:endParaRPr u="sng"/>
          </a:p>
        </p:txBody>
      </p:sp>
      <p:sp>
        <p:nvSpPr>
          <p:cNvPr id="430" name="Google Shape;430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35"/>
          <p:cNvSpPr txBox="1"/>
          <p:nvPr>
            <p:ph idx="1" type="body"/>
          </p:nvPr>
        </p:nvSpPr>
        <p:spPr>
          <a:xfrm>
            <a:off x="460950" y="2215725"/>
            <a:ext cx="8222100" cy="25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this, we still want to keep management of the two </a:t>
            </a:r>
            <a:r>
              <a:rPr b="1" lang="en"/>
              <a:t>separate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reusability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reduce the complexity of the implementations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To allow newcomers to write only the analyses they need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concretely?</a:t>
            </a:r>
            <a:endParaRPr/>
          </a:p>
        </p:txBody>
      </p:sp>
      <p:sp>
        <p:nvSpPr>
          <p:cNvPr id="437" name="Google Shape;437;p36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memory-dealing instruction “refers” to an address in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see each possible address as a separate </a:t>
            </a:r>
            <a:r>
              <a:rPr b="1" lang="en"/>
              <a:t>variable</a:t>
            </a:r>
            <a:endParaRPr b="1"/>
          </a:p>
        </p:txBody>
      </p:sp>
      <p:sp>
        <p:nvSpPr>
          <p:cNvPr id="438" name="Google Shape;438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36"/>
          <p:cNvSpPr txBox="1"/>
          <p:nvPr/>
        </p:nvSpPr>
        <p:spPr>
          <a:xfrm>
            <a:off x="471900" y="1902075"/>
            <a:ext cx="1901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lass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Foo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Foo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graphicFrame>
        <p:nvGraphicFramePr>
          <p:cNvPr id="440" name="Google Shape;440;p36"/>
          <p:cNvGraphicFramePr/>
          <p:nvPr/>
        </p:nvGraphicFramePr>
        <p:xfrm>
          <a:off x="2987675" y="190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296550"/>
                <a:gridCol w="1142500"/>
                <a:gridCol w="8907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70008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new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Foo()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0x10010…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.f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0x11011…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.g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0x01010…</a:t>
                      </a:r>
                      <a:endParaRPr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1" name="Google Shape;441;p36"/>
          <p:cNvSpPr txBox="1"/>
          <p:nvPr/>
        </p:nvSpPr>
        <p:spPr>
          <a:xfrm>
            <a:off x="6932100" y="1902075"/>
            <a:ext cx="17619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Foo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1.1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1.2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1328700" y="3956150"/>
            <a:ext cx="64866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if we treat addresses as variables?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Abstract State</a:t>
            </a:r>
            <a:endParaRPr/>
          </a:p>
        </p:txBody>
      </p:sp>
      <p:sp>
        <p:nvSpPr>
          <p:cNvPr id="448" name="Google Shape;448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37"/>
          <p:cNvSpPr/>
          <p:nvPr/>
        </p:nvSpPr>
        <p:spPr>
          <a:xfrm>
            <a:off x="1669925" y="1378975"/>
            <a:ext cx="1824000" cy="2233800"/>
          </a:xfrm>
          <a:prstGeom prst="roundRect">
            <a:avLst>
              <a:gd fmla="val 9158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1954325" y="1844900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Heap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1954325" y="3022475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37"/>
          <p:cNvCxnSpPr>
            <a:stCxn id="450" idx="2"/>
            <a:endCxn id="451" idx="0"/>
          </p:cNvCxnSpPr>
          <p:nvPr/>
        </p:nvCxnSpPr>
        <p:spPr>
          <a:xfrm>
            <a:off x="2581925" y="2306900"/>
            <a:ext cx="0" cy="7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37"/>
          <p:cNvSpPr txBox="1"/>
          <p:nvPr/>
        </p:nvSpPr>
        <p:spPr>
          <a:xfrm>
            <a:off x="2079875" y="2531238"/>
            <a:ext cx="1004100" cy="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rewrite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37"/>
          <p:cNvCxnSpPr>
            <a:stCxn id="449" idx="1"/>
          </p:cNvCxnSpPr>
          <p:nvPr/>
        </p:nvCxnSpPr>
        <p:spPr>
          <a:xfrm rot="10800000">
            <a:off x="1147925" y="2495875"/>
            <a:ext cx="52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5" name="Google Shape;455;p37"/>
          <p:cNvCxnSpPr>
            <a:stCxn id="449" idx="1"/>
            <a:endCxn id="450" idx="1"/>
          </p:cNvCxnSpPr>
          <p:nvPr/>
        </p:nvCxnSpPr>
        <p:spPr>
          <a:xfrm flipH="1" rot="10800000">
            <a:off x="1669925" y="2075875"/>
            <a:ext cx="284400" cy="420000"/>
          </a:xfrm>
          <a:prstGeom prst="bentConnector3">
            <a:avLst>
              <a:gd fmla="val 494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37"/>
          <p:cNvSpPr txBox="1"/>
          <p:nvPr/>
        </p:nvSpPr>
        <p:spPr>
          <a:xfrm>
            <a:off x="1719125" y="3818775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4252750" y="1031850"/>
            <a:ext cx="42708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Heap Domain tracks the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structure of the dynamic memory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ew allocations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ointer aliasing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1004100" y="2233975"/>
            <a:ext cx="665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expr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4252750" y="2456275"/>
            <a:ext cx="4270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Heap Domain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rewrites memory-related expressions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to their symbolic variables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4252750" y="3150200"/>
            <a:ext cx="4270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Value Domain only “sees” expressions with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variables and constants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Abstract State</a:t>
            </a:r>
            <a:endParaRPr/>
          </a:p>
        </p:txBody>
      </p:sp>
      <p:sp>
        <p:nvSpPr>
          <p:cNvPr id="466" name="Google Shape;466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38"/>
          <p:cNvSpPr/>
          <p:nvPr/>
        </p:nvSpPr>
        <p:spPr>
          <a:xfrm>
            <a:off x="1669925" y="1378975"/>
            <a:ext cx="1824000" cy="2233800"/>
          </a:xfrm>
          <a:prstGeom prst="roundRect">
            <a:avLst>
              <a:gd fmla="val 9158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8"/>
          <p:cNvSpPr/>
          <p:nvPr/>
        </p:nvSpPr>
        <p:spPr>
          <a:xfrm>
            <a:off x="1954325" y="1844900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Heap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8"/>
          <p:cNvSpPr/>
          <p:nvPr/>
        </p:nvSpPr>
        <p:spPr>
          <a:xfrm>
            <a:off x="1954325" y="3022475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38"/>
          <p:cNvCxnSpPr>
            <a:stCxn id="468" idx="2"/>
            <a:endCxn id="469" idx="0"/>
          </p:cNvCxnSpPr>
          <p:nvPr/>
        </p:nvCxnSpPr>
        <p:spPr>
          <a:xfrm>
            <a:off x="2581925" y="2306900"/>
            <a:ext cx="0" cy="7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p38"/>
          <p:cNvSpPr txBox="1"/>
          <p:nvPr/>
        </p:nvSpPr>
        <p:spPr>
          <a:xfrm>
            <a:off x="2079875" y="2531238"/>
            <a:ext cx="1004100" cy="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rewrite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2" name="Google Shape;472;p38"/>
          <p:cNvCxnSpPr>
            <a:stCxn id="467" idx="1"/>
          </p:cNvCxnSpPr>
          <p:nvPr/>
        </p:nvCxnSpPr>
        <p:spPr>
          <a:xfrm rot="10800000">
            <a:off x="1147925" y="2495875"/>
            <a:ext cx="52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73" name="Google Shape;473;p38"/>
          <p:cNvCxnSpPr>
            <a:stCxn id="467" idx="1"/>
            <a:endCxn id="468" idx="1"/>
          </p:cNvCxnSpPr>
          <p:nvPr/>
        </p:nvCxnSpPr>
        <p:spPr>
          <a:xfrm flipH="1" rot="10800000">
            <a:off x="1669925" y="2075875"/>
            <a:ext cx="284400" cy="420000"/>
          </a:xfrm>
          <a:prstGeom prst="bentConnector3">
            <a:avLst>
              <a:gd fmla="val 494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38"/>
          <p:cNvSpPr txBox="1"/>
          <p:nvPr/>
        </p:nvSpPr>
        <p:spPr>
          <a:xfrm>
            <a:off x="1719125" y="3818775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5" name="Google Shape;475;p38"/>
          <p:cNvGraphicFramePr/>
          <p:nvPr/>
        </p:nvGraphicFramePr>
        <p:xfrm>
          <a:off x="4634675" y="150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153225"/>
                <a:gridCol w="791775"/>
                <a:gridCol w="497300"/>
                <a:gridCol w="885425"/>
                <a:gridCol w="530775"/>
              </a:tblGrid>
              <a:tr h="3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0008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new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Foo()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6" name="Google Shape;476;p38"/>
          <p:cNvSpPr txBox="1"/>
          <p:nvPr/>
        </p:nvSpPr>
        <p:spPr>
          <a:xfrm>
            <a:off x="665825" y="2233975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.f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665825" y="2233975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.g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8"/>
          <p:cNvSpPr txBox="1"/>
          <p:nvPr/>
        </p:nvSpPr>
        <p:spPr>
          <a:xfrm>
            <a:off x="2581925" y="2731050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8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8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8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1.2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6579675" y="1901575"/>
            <a:ext cx="4974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7077075" y="1901575"/>
            <a:ext cx="8853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7962375" y="1901575"/>
            <a:ext cx="5307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>
            <a:off x="4478300" y="2918575"/>
            <a:ext cx="495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6" name="Google Shape;486;p38"/>
          <p:cNvCxnSpPr/>
          <p:nvPr/>
        </p:nvCxnSpPr>
        <p:spPr>
          <a:xfrm>
            <a:off x="4478300" y="3311975"/>
            <a:ext cx="495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p38"/>
          <p:cNvSpPr txBox="1"/>
          <p:nvPr/>
        </p:nvSpPr>
        <p:spPr>
          <a:xfrm>
            <a:off x="4425225" y="3736300"/>
            <a:ext cx="42774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is assigned twice, so we lost precision!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8"/>
          <p:cNvSpPr txBox="1"/>
          <p:nvPr/>
        </p:nvSpPr>
        <p:spPr>
          <a:xfrm>
            <a:off x="4316925" y="3736300"/>
            <a:ext cx="44940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and 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are assigned once each, so we are more precise without changing the Value Domain!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494" name="Google Shape;494;p3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39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496" name="Google Shape;496;p39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500" name="Google Shape;500;p39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39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4" name="Google Shape;504;p39"/>
          <p:cNvCxnSpPr>
            <a:stCxn id="498" idx="2"/>
            <a:endCxn id="502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05" name="Google Shape;505;p39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506" name="Google Shape;506;p39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09" name="Google Shape;509;p39"/>
          <p:cNvCxnSpPr>
            <a:stCxn id="502" idx="2"/>
            <a:endCxn id="508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10" name="Google Shape;510;p39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511" name="Google Shape;511;p39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9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9"/>
          <p:cNvSpPr/>
          <p:nvPr/>
        </p:nvSpPr>
        <p:spPr>
          <a:xfrm>
            <a:off x="6475575" y="1877875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39"/>
          <p:cNvGrpSpPr/>
          <p:nvPr/>
        </p:nvGrpSpPr>
        <p:grpSpPr>
          <a:xfrm>
            <a:off x="6399375" y="2537850"/>
            <a:ext cx="1479300" cy="1441500"/>
            <a:chOff x="6377775" y="1102200"/>
            <a:chExt cx="1479300" cy="1441500"/>
          </a:xfrm>
        </p:grpSpPr>
        <p:sp>
          <p:nvSpPr>
            <p:cNvPr id="517" name="Google Shape;517;p39"/>
            <p:cNvSpPr/>
            <p:nvPr/>
          </p:nvSpPr>
          <p:spPr>
            <a:xfrm>
              <a:off x="6377775" y="1102200"/>
              <a:ext cx="1479300" cy="1441500"/>
            </a:xfrm>
            <a:prstGeom prst="roundRect">
              <a:avLst>
                <a:gd fmla="val 6874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Abstract state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6453975" y="2002350"/>
              <a:ext cx="1326900" cy="444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Value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Domain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6453975" y="1472525"/>
              <a:ext cx="1326900" cy="444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Heap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Domain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20" name="Google Shape;520;p39"/>
          <p:cNvCxnSpPr>
            <a:stCxn id="508" idx="3"/>
            <a:endCxn id="503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39"/>
          <p:cNvCxnSpPr>
            <a:stCxn id="513" idx="2"/>
            <a:endCxn id="514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2" name="Google Shape;522;p39"/>
          <p:cNvCxnSpPr>
            <a:stCxn id="511" idx="3"/>
            <a:endCxn id="513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Google Shape;523;p39"/>
          <p:cNvCxnSpPr>
            <a:stCxn id="514" idx="1"/>
            <a:endCxn id="511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39"/>
          <p:cNvCxnSpPr>
            <a:stCxn id="514" idx="3"/>
            <a:endCxn id="517" idx="1"/>
          </p:cNvCxnSpPr>
          <p:nvPr/>
        </p:nvCxnSpPr>
        <p:spPr>
          <a:xfrm flipH="1" rot="10800000">
            <a:off x="5928650" y="3258750"/>
            <a:ext cx="470700" cy="66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39"/>
          <p:cNvCxnSpPr>
            <a:stCxn id="503" idx="1"/>
            <a:endCxn id="511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6" name="Google Shape;526;p39"/>
          <p:cNvCxnSpPr>
            <a:stCxn id="503" idx="1"/>
            <a:endCxn id="515" idx="1"/>
          </p:cNvCxnSpPr>
          <p:nvPr/>
        </p:nvCxnSpPr>
        <p:spPr>
          <a:xfrm flipH="1" rot="10800000">
            <a:off x="2182847" y="2072850"/>
            <a:ext cx="4292700" cy="956100"/>
          </a:xfrm>
          <a:prstGeom prst="bentConnector3">
            <a:avLst>
              <a:gd fmla="val 52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7" name="Google Shape;527;p39"/>
          <p:cNvCxnSpPr>
            <a:stCxn id="517" idx="0"/>
            <a:endCxn id="515" idx="2"/>
          </p:cNvCxnSpPr>
          <p:nvPr/>
        </p:nvCxnSpPr>
        <p:spPr>
          <a:xfrm rot="10800000">
            <a:off x="7139025" y="2267550"/>
            <a:ext cx="0" cy="27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8" name="Google Shape;528;p39"/>
          <p:cNvCxnSpPr>
            <a:stCxn id="511" idx="0"/>
            <a:endCxn id="515" idx="1"/>
          </p:cNvCxnSpPr>
          <p:nvPr/>
        </p:nvCxnSpPr>
        <p:spPr>
          <a:xfrm rot="-5400000">
            <a:off x="4590475" y="873750"/>
            <a:ext cx="686100" cy="308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9"/>
          <p:cNvSpPr txBox="1"/>
          <p:nvPr/>
        </p:nvSpPr>
        <p:spPr>
          <a:xfrm>
            <a:off x="6414675" y="964525"/>
            <a:ext cx="14487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warnings,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analysis dumps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39"/>
          <p:cNvCxnSpPr>
            <a:stCxn id="530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39"/>
          <p:cNvCxnSpPr>
            <a:stCxn id="529" idx="2"/>
          </p:cNvCxnSpPr>
          <p:nvPr/>
        </p:nvCxnSpPr>
        <p:spPr>
          <a:xfrm>
            <a:off x="7139025" y="1422025"/>
            <a:ext cx="0" cy="22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33" name="Google Shape;533;p39"/>
          <p:cNvSpPr txBox="1"/>
          <p:nvPr/>
        </p:nvSpPr>
        <p:spPr>
          <a:xfrm>
            <a:off x="429675" y="3629850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539" name="Google Shape;539;p4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545" name="Google Shape;545;p41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A first value analysis: the domain of Signs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46" name="Google Shape;546;p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of history…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Back in 2020, where it all began: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75" y="1466050"/>
            <a:ext cx="1107000" cy="110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348" y="2443273"/>
            <a:ext cx="1107000" cy="110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34" y="3392401"/>
            <a:ext cx="1089300" cy="110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811625" y="1466075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Just started a PhD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Working at JuliaSoft on Julia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taint analysis, Java/C#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802775" y="3392425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Research Fellow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Developer of μJS in Verona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string analysis, JavaScript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149350" y="2443300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Assistant Professor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Worked on Julia, Sample, Checkmate, …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C-like languages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are states, really?</a:t>
            </a:r>
            <a:endParaRPr/>
          </a:p>
        </p:txBody>
      </p:sp>
      <p:sp>
        <p:nvSpPr>
          <p:cNvPr id="552" name="Google Shape;552;p42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 states must be built, merged, and compared during the fixpoint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Lattice operators are required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Avenues for processing expressions are required</a:t>
            </a:r>
            <a:endParaRPr/>
          </a:p>
        </p:txBody>
      </p:sp>
      <p:sp>
        <p:nvSpPr>
          <p:cNvPr id="553" name="Google Shape;553;p4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4" name="Google Shape;554;p42"/>
          <p:cNvGraphicFramePr/>
          <p:nvPr/>
        </p:nvGraphicFramePr>
        <p:xfrm>
          <a:off x="1233888" y="2571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220512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lessOrEqual(other: L): boolean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lub(other: L):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widening(other: L):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top():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bottom():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5" name="Google Shape;555;p42"/>
          <p:cNvGraphicFramePr/>
          <p:nvPr/>
        </p:nvGraphicFramePr>
        <p:xfrm>
          <a:off x="4769638" y="257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31623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assign(id: ID, expression: SymbExpr):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smallStepSemantics(expression: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satisfies(expression: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Satisfiability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assume(expression: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556" name="Google Shape;556;p42"/>
          <p:cNvSpPr txBox="1"/>
          <p:nvPr/>
        </p:nvSpPr>
        <p:spPr>
          <a:xfrm>
            <a:off x="1020900" y="4049875"/>
            <a:ext cx="7102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Abstract State, Value Domain, and Heap Domain all implement both!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(with less pseudocode)</a:t>
            </a:r>
            <a:endParaRPr/>
          </a:p>
        </p:txBody>
      </p:sp>
      <p:sp>
        <p:nvSpPr>
          <p:cNvPr id="562" name="Google Shape;562;p4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43"/>
          <p:cNvSpPr txBox="1"/>
          <p:nvPr>
            <p:ph idx="1" type="body"/>
          </p:nvPr>
        </p:nvSpPr>
        <p:spPr>
          <a:xfrm>
            <a:off x="471900" y="988875"/>
            <a:ext cx="85449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Plus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left + right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or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“cat”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b="1"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4" name="Google Shape;564;p43"/>
          <p:cNvSpPr txBox="1"/>
          <p:nvPr>
            <p:ph idx="1" type="body"/>
          </p:nvPr>
        </p:nvSpPr>
        <p:spPr>
          <a:xfrm>
            <a:off x="460950" y="2269000"/>
            <a:ext cx="82221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Conditional.semantics():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condition ? ifTrue : ifFalse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.satisfies(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.assume(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ifTrue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.assume(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.negate()).smallStepSemantics(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ifFalse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.isTrue()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.isFalse()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.lub(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5" name="Google Shape;565;p43"/>
          <p:cNvSpPr txBox="1"/>
          <p:nvPr>
            <p:ph idx="1" type="body"/>
          </p:nvPr>
        </p:nvSpPr>
        <p:spPr>
          <a:xfrm>
            <a:off x="460950" y="3597425"/>
            <a:ext cx="8222100" cy="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PreIncrement.semantics():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++var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BinaryExpression(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“+”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Const(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.assign(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66" name="Google Shape;566;p43"/>
          <p:cNvCxnSpPr/>
          <p:nvPr/>
        </p:nvCxnSpPr>
        <p:spPr>
          <a:xfrm>
            <a:off x="2523625" y="1727050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43"/>
          <p:cNvCxnSpPr/>
          <p:nvPr/>
        </p:nvCxnSpPr>
        <p:spPr>
          <a:xfrm>
            <a:off x="2523625" y="214722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43"/>
          <p:cNvCxnSpPr/>
          <p:nvPr/>
        </p:nvCxnSpPr>
        <p:spPr>
          <a:xfrm>
            <a:off x="4227475" y="299577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43"/>
          <p:cNvCxnSpPr/>
          <p:nvPr/>
        </p:nvCxnSpPr>
        <p:spPr>
          <a:xfrm>
            <a:off x="5189850" y="320172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43"/>
          <p:cNvCxnSpPr/>
          <p:nvPr/>
        </p:nvCxnSpPr>
        <p:spPr>
          <a:xfrm>
            <a:off x="2082250" y="453897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43"/>
          <p:cNvCxnSpPr/>
          <p:nvPr/>
        </p:nvCxnSpPr>
        <p:spPr>
          <a:xfrm>
            <a:off x="2408725" y="2783575"/>
            <a:ext cx="945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43"/>
          <p:cNvCxnSpPr/>
          <p:nvPr/>
        </p:nvCxnSpPr>
        <p:spPr>
          <a:xfrm>
            <a:off x="2293350" y="2995775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43"/>
          <p:cNvCxnSpPr/>
          <p:nvPr/>
        </p:nvCxnSpPr>
        <p:spPr>
          <a:xfrm>
            <a:off x="2293350" y="3201725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4" name="Google Shape;574;p43"/>
          <p:cNvCxnSpPr/>
          <p:nvPr/>
        </p:nvCxnSpPr>
        <p:spPr>
          <a:xfrm>
            <a:off x="6567700" y="3414850"/>
            <a:ext cx="306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p43"/>
          <p:cNvCxnSpPr/>
          <p:nvPr/>
        </p:nvCxnSpPr>
        <p:spPr>
          <a:xfrm>
            <a:off x="2293350" y="4323650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classes for value analyses</a:t>
            </a:r>
            <a:endParaRPr/>
          </a:p>
        </p:txBody>
      </p:sp>
      <p:sp>
        <p:nvSpPr>
          <p:cNvPr id="581" name="Google Shape;581;p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82" name="Google Shape;582;p44"/>
          <p:cNvGraphicFramePr/>
          <p:nvPr/>
        </p:nvGraphicFramePr>
        <p:xfrm>
          <a:off x="5452288" y="121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3" name="Google Shape;583;p44"/>
          <p:cNvGraphicFramePr/>
          <p:nvPr/>
        </p:nvGraphicFramePr>
        <p:xfrm>
          <a:off x="2015388" y="1211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335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4" name="Google Shape;584;p44"/>
          <p:cNvGraphicFramePr/>
          <p:nvPr/>
        </p:nvGraphicFramePr>
        <p:xfrm>
          <a:off x="3733850" y="19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585" name="Google Shape;585;p44"/>
          <p:cNvSpPr txBox="1"/>
          <p:nvPr/>
        </p:nvSpPr>
        <p:spPr>
          <a:xfrm>
            <a:off x="471900" y="2309250"/>
            <a:ext cx="57366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 Value Domain is a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lattice element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Its state carries the abstract information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Lattice operators compare/combine that information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 Value Domain can be used as a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pre-state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Semantic Domain operators can transform it into a post-state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1034250" y="4295450"/>
            <a:ext cx="7075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Can we further modularize?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44"/>
          <p:cNvGrpSpPr/>
          <p:nvPr/>
        </p:nvGrpSpPr>
        <p:grpSpPr>
          <a:xfrm>
            <a:off x="2853550" y="1501500"/>
            <a:ext cx="3439200" cy="461975"/>
            <a:chOff x="2853550" y="1501500"/>
            <a:chExt cx="3439200" cy="461975"/>
          </a:xfrm>
        </p:grpSpPr>
        <p:cxnSp>
          <p:nvCxnSpPr>
            <p:cNvPr id="588" name="Google Shape;588;p44"/>
            <p:cNvCxnSpPr/>
            <p:nvPr/>
          </p:nvCxnSpPr>
          <p:spPr>
            <a:xfrm rot="10800000">
              <a:off x="6290450" y="15016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9" name="Google Shape;589;p44"/>
            <p:cNvCxnSpPr/>
            <p:nvPr/>
          </p:nvCxnSpPr>
          <p:spPr>
            <a:xfrm rot="10800000">
              <a:off x="2854450" y="1773925"/>
              <a:ext cx="343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4"/>
            <p:cNvCxnSpPr/>
            <p:nvPr/>
          </p:nvCxnSpPr>
          <p:spPr>
            <a:xfrm rot="10800000">
              <a:off x="2853550" y="15015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1" name="Google Shape;591;p44"/>
            <p:cNvCxnSpPr/>
            <p:nvPr/>
          </p:nvCxnSpPr>
          <p:spPr>
            <a:xfrm>
              <a:off x="4582950" y="1773575"/>
              <a:ext cx="0" cy="189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vs Non-Relational</a:t>
            </a:r>
            <a:endParaRPr/>
          </a:p>
        </p:txBody>
      </p:sp>
      <p:sp>
        <p:nvSpPr>
          <p:cNvPr id="597" name="Google Shape;597;p45"/>
          <p:cNvSpPr txBox="1"/>
          <p:nvPr>
            <p:ph idx="1" type="body"/>
          </p:nvPr>
        </p:nvSpPr>
        <p:spPr>
          <a:xfrm>
            <a:off x="471900" y="988875"/>
            <a:ext cx="8222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Relational analyses have specific structures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factor out general implementation patterns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98" name="Google Shape;598;p4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9" name="Google Shape;599;p45"/>
          <p:cNvSpPr txBox="1"/>
          <p:nvPr>
            <p:ph idx="1" type="body"/>
          </p:nvPr>
        </p:nvSpPr>
        <p:spPr>
          <a:xfrm>
            <a:off x="471900" y="1860800"/>
            <a:ext cx="8222100" cy="15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Non-relational analyses instead share a common structure: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values of single variables through a </a:t>
            </a:r>
            <a:r>
              <a:rPr b="1" lang="en"/>
              <a:t>function</a:t>
            </a:r>
            <a:r>
              <a:rPr lang="en"/>
              <a:t> (i.e., a map)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mapping changes </a:t>
            </a:r>
            <a:r>
              <a:rPr b="1" lang="en"/>
              <a:t>only with assignments</a:t>
            </a:r>
            <a:r>
              <a:rPr lang="en"/>
              <a:t> (usually)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logic is </a:t>
            </a:r>
            <a:r>
              <a:rPr b="1" lang="en"/>
              <a:t>analysis-specific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00" name="Google Shape;600;p45"/>
          <p:cNvSpPr txBox="1"/>
          <p:nvPr>
            <p:ph idx="1" type="body"/>
          </p:nvPr>
        </p:nvSpPr>
        <p:spPr>
          <a:xfrm>
            <a:off x="471900" y="3393525"/>
            <a:ext cx="82221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There is space for modularization!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Abstract common logic (map and assignment)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Build instances of atomic information with domain-specific logic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classes for value analyses</a:t>
            </a:r>
            <a:endParaRPr/>
          </a:p>
        </p:txBody>
      </p:sp>
      <p:sp>
        <p:nvSpPr>
          <p:cNvPr id="606" name="Google Shape;606;p4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7" name="Google Shape;607;p46"/>
          <p:cNvGraphicFramePr/>
          <p:nvPr/>
        </p:nvGraphicFramePr>
        <p:xfrm>
          <a:off x="848625" y="2165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313560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NonRelationalElement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T, 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satisfies(expr: SymbExpr, env: F): Satisfiability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assume(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expr: SymbExpr, env: F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8" name="Google Shape;608;p46"/>
          <p:cNvGraphicFramePr/>
          <p:nvPr/>
        </p:nvGraphicFramePr>
        <p:xfrm>
          <a:off x="6619050" y="112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9" name="Google Shape;609;p46"/>
          <p:cNvGraphicFramePr/>
          <p:nvPr/>
        </p:nvGraphicFramePr>
        <p:xfrm>
          <a:off x="3182200" y="1121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335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0" name="Google Shape;610;p46"/>
          <p:cNvGraphicFramePr/>
          <p:nvPr/>
        </p:nvGraphicFramePr>
        <p:xfrm>
          <a:off x="6619050" y="187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pSp>
        <p:nvGrpSpPr>
          <p:cNvPr id="611" name="Google Shape;611;p46"/>
          <p:cNvGrpSpPr/>
          <p:nvPr/>
        </p:nvGrpSpPr>
        <p:grpSpPr>
          <a:xfrm>
            <a:off x="4020313" y="1410925"/>
            <a:ext cx="3439200" cy="466800"/>
            <a:chOff x="3643575" y="1310500"/>
            <a:chExt cx="3439200" cy="466800"/>
          </a:xfrm>
        </p:grpSpPr>
        <p:cxnSp>
          <p:nvCxnSpPr>
            <p:cNvPr id="612" name="Google Shape;612;p46"/>
            <p:cNvCxnSpPr/>
            <p:nvPr/>
          </p:nvCxnSpPr>
          <p:spPr>
            <a:xfrm rot="10800000">
              <a:off x="7080475" y="1310500"/>
              <a:ext cx="0" cy="46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13" name="Google Shape;613;p46"/>
            <p:cNvCxnSpPr/>
            <p:nvPr/>
          </p:nvCxnSpPr>
          <p:spPr>
            <a:xfrm rot="10800000">
              <a:off x="3644475" y="1582925"/>
              <a:ext cx="343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 rot="10800000">
              <a:off x="3643575" y="13105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aphicFrame>
        <p:nvGraphicFramePr>
          <p:cNvPr id="615" name="Google Shape;615;p46"/>
          <p:cNvGraphicFramePr/>
          <p:nvPr/>
        </p:nvGraphicFramePr>
        <p:xfrm>
          <a:off x="4304300" y="2165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99467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FunctionalLattice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F, K, V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getState(key: K): V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putState(key: K, value: V): 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6" name="Google Shape;616;p46"/>
          <p:cNvGraphicFramePr/>
          <p:nvPr/>
        </p:nvGraphicFramePr>
        <p:xfrm>
          <a:off x="4412288" y="309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778700"/>
              </a:tblGrid>
              <a:tr h="202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M, 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72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eval(expr: SymbExpr): 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7" name="Google Shape;617;p46"/>
          <p:cNvGraphicFramePr/>
          <p:nvPr/>
        </p:nvGraphicFramePr>
        <p:xfrm>
          <a:off x="4353038" y="382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18972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ValueEnvironment: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" name="Google Shape;618;p46"/>
          <p:cNvGraphicFramePr/>
          <p:nvPr/>
        </p:nvGraphicFramePr>
        <p:xfrm>
          <a:off x="1290413" y="3094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225202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T, 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eval(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expr: SymbExpr, env: F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" name="Google Shape;619;p46"/>
          <p:cNvGraphicFramePr/>
          <p:nvPr/>
        </p:nvGraphicFramePr>
        <p:xfrm>
          <a:off x="1176013" y="382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{D91CE316-C8F7-428F-AA6B-6466282C62C1}</a:tableStyleId>
              </a:tblPr>
              <a:tblGrid>
                <a:gridCol w="248080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NonRelationalValueDomain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cxnSp>
        <p:nvCxnSpPr>
          <p:cNvPr id="620" name="Google Shape;620;p46"/>
          <p:cNvCxnSpPr/>
          <p:nvPr/>
        </p:nvCxnSpPr>
        <p:spPr>
          <a:xfrm rot="10800000">
            <a:off x="2416513" y="35853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1" name="Google Shape;621;p46"/>
          <p:cNvCxnSpPr/>
          <p:nvPr/>
        </p:nvCxnSpPr>
        <p:spPr>
          <a:xfrm rot="10800000">
            <a:off x="2415513" y="28575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p46"/>
          <p:cNvCxnSpPr/>
          <p:nvPr/>
        </p:nvCxnSpPr>
        <p:spPr>
          <a:xfrm rot="10800000">
            <a:off x="5300750" y="35853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3" name="Google Shape;623;p46"/>
          <p:cNvCxnSpPr/>
          <p:nvPr/>
        </p:nvCxnSpPr>
        <p:spPr>
          <a:xfrm rot="10800000">
            <a:off x="5300763" y="28575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24" name="Google Shape;624;p46"/>
          <p:cNvGrpSpPr/>
          <p:nvPr/>
        </p:nvGrpSpPr>
        <p:grpSpPr>
          <a:xfrm>
            <a:off x="2412013" y="1679200"/>
            <a:ext cx="1608300" cy="486600"/>
            <a:chOff x="2035275" y="1578775"/>
            <a:chExt cx="1608300" cy="486600"/>
          </a:xfrm>
        </p:grpSpPr>
        <p:cxnSp>
          <p:nvCxnSpPr>
            <p:cNvPr id="625" name="Google Shape;625;p46"/>
            <p:cNvCxnSpPr/>
            <p:nvPr/>
          </p:nvCxnSpPr>
          <p:spPr>
            <a:xfrm rot="10800000">
              <a:off x="2035275" y="1583000"/>
              <a:ext cx="160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 rot="10800000">
              <a:off x="2040025" y="1578775"/>
              <a:ext cx="0" cy="48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7" name="Google Shape;627;p46"/>
          <p:cNvGrpSpPr/>
          <p:nvPr/>
        </p:nvGrpSpPr>
        <p:grpSpPr>
          <a:xfrm>
            <a:off x="4015863" y="1683150"/>
            <a:ext cx="1290900" cy="479900"/>
            <a:chOff x="3639125" y="1582725"/>
            <a:chExt cx="1290900" cy="479900"/>
          </a:xfrm>
        </p:grpSpPr>
        <p:cxnSp>
          <p:nvCxnSpPr>
            <p:cNvPr id="628" name="Google Shape;628;p46"/>
            <p:cNvCxnSpPr/>
            <p:nvPr/>
          </p:nvCxnSpPr>
          <p:spPr>
            <a:xfrm>
              <a:off x="3639125" y="1811000"/>
              <a:ext cx="1290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3643850" y="1582725"/>
              <a:ext cx="0" cy="22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4924025" y="1810325"/>
              <a:ext cx="0" cy="2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1" name="Google Shape;631;p46"/>
          <p:cNvGrpSpPr/>
          <p:nvPr/>
        </p:nvGrpSpPr>
        <p:grpSpPr>
          <a:xfrm>
            <a:off x="5298838" y="2165800"/>
            <a:ext cx="2159700" cy="1579800"/>
            <a:chOff x="4922100" y="2065375"/>
            <a:chExt cx="2159700" cy="1579800"/>
          </a:xfrm>
        </p:grpSpPr>
        <p:cxnSp>
          <p:nvCxnSpPr>
            <p:cNvPr id="632" name="Google Shape;632;p46"/>
            <p:cNvCxnSpPr/>
            <p:nvPr/>
          </p:nvCxnSpPr>
          <p:spPr>
            <a:xfrm>
              <a:off x="7080475" y="2065375"/>
              <a:ext cx="0" cy="1579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triangl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4922100" y="3641075"/>
              <a:ext cx="2159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634" name="Google Shape;634;p46"/>
          <p:cNvSpPr/>
          <p:nvPr/>
        </p:nvSpPr>
        <p:spPr>
          <a:xfrm>
            <a:off x="769800" y="2014900"/>
            <a:ext cx="3313500" cy="2262600"/>
          </a:xfrm>
          <a:prstGeom prst="roundRect">
            <a:avLst>
              <a:gd fmla="val 6042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46"/>
          <p:cNvSpPr txBox="1"/>
          <p:nvPr/>
        </p:nvSpPr>
        <p:spPr>
          <a:xfrm>
            <a:off x="471900" y="1171450"/>
            <a:ext cx="1994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alues of variables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attice structure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val logic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6"/>
          <p:cNvSpPr txBox="1"/>
          <p:nvPr/>
        </p:nvSpPr>
        <p:spPr>
          <a:xfrm>
            <a:off x="5930900" y="3815613"/>
            <a:ext cx="27981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ariable mapping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ne instance per state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elegate to NRVD for eval logic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6"/>
          <p:cNvSpPr/>
          <p:nvPr/>
        </p:nvSpPr>
        <p:spPr>
          <a:xfrm>
            <a:off x="4202275" y="2093675"/>
            <a:ext cx="2194500" cy="2103300"/>
          </a:xfrm>
          <a:prstGeom prst="roundRect">
            <a:avLst>
              <a:gd fmla="val 6042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Sign domain</a:t>
            </a:r>
            <a:endParaRPr/>
          </a:p>
        </p:txBody>
      </p:sp>
      <p:sp>
        <p:nvSpPr>
          <p:cNvPr id="643" name="Google Shape;643;p4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44" name="Google Shape;644;p47"/>
          <p:cNvSpPr txBox="1"/>
          <p:nvPr/>
        </p:nvSpPr>
        <p:spPr>
          <a:xfrm>
            <a:off x="7456825" y="152707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47"/>
          <p:cNvSpPr txBox="1"/>
          <p:nvPr/>
        </p:nvSpPr>
        <p:spPr>
          <a:xfrm>
            <a:off x="7135400" y="3144600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丄</a:t>
            </a:r>
            <a:endParaRPr b="1" sz="1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7"/>
          <p:cNvSpPr txBox="1"/>
          <p:nvPr/>
        </p:nvSpPr>
        <p:spPr>
          <a:xfrm>
            <a:off x="6717350" y="236968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7"/>
          <p:cNvSpPr txBox="1"/>
          <p:nvPr/>
        </p:nvSpPr>
        <p:spPr>
          <a:xfrm>
            <a:off x="7456825" y="236967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7"/>
          <p:cNvSpPr txBox="1"/>
          <p:nvPr/>
        </p:nvSpPr>
        <p:spPr>
          <a:xfrm>
            <a:off x="8196300" y="236968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9" name="Google Shape;649;p47"/>
          <p:cNvCxnSpPr>
            <a:stCxn id="644" idx="2"/>
            <a:endCxn id="647" idx="0"/>
          </p:cNvCxnSpPr>
          <p:nvPr/>
        </p:nvCxnSpPr>
        <p:spPr>
          <a:xfrm>
            <a:off x="7610725" y="1852875"/>
            <a:ext cx="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47"/>
          <p:cNvCxnSpPr>
            <a:stCxn id="647" idx="2"/>
            <a:endCxn id="645" idx="0"/>
          </p:cNvCxnSpPr>
          <p:nvPr/>
        </p:nvCxnSpPr>
        <p:spPr>
          <a:xfrm>
            <a:off x="7610725" y="2695475"/>
            <a:ext cx="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47"/>
          <p:cNvCxnSpPr>
            <a:stCxn id="646" idx="2"/>
            <a:endCxn id="645" idx="0"/>
          </p:cNvCxnSpPr>
          <p:nvPr/>
        </p:nvCxnSpPr>
        <p:spPr>
          <a:xfrm>
            <a:off x="6871250" y="2695485"/>
            <a:ext cx="73950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47"/>
          <p:cNvCxnSpPr>
            <a:stCxn id="645" idx="0"/>
            <a:endCxn id="648" idx="2"/>
          </p:cNvCxnSpPr>
          <p:nvPr/>
        </p:nvCxnSpPr>
        <p:spPr>
          <a:xfrm flipH="1" rot="10800000">
            <a:off x="7610750" y="2695500"/>
            <a:ext cx="73950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47"/>
          <p:cNvCxnSpPr>
            <a:stCxn id="646" idx="0"/>
            <a:endCxn id="644" idx="2"/>
          </p:cNvCxnSpPr>
          <p:nvPr/>
        </p:nvCxnSpPr>
        <p:spPr>
          <a:xfrm flipH="1" rot="10800000">
            <a:off x="6871250" y="1852785"/>
            <a:ext cx="73950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47"/>
          <p:cNvCxnSpPr>
            <a:stCxn id="648" idx="0"/>
            <a:endCxn id="644" idx="2"/>
          </p:cNvCxnSpPr>
          <p:nvPr/>
        </p:nvCxnSpPr>
        <p:spPr>
          <a:xfrm rot="10800000">
            <a:off x="7610700" y="1852785"/>
            <a:ext cx="73950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660" name="Google Shape;660;p48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A simple relational analysis: the domain of Upper bounds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61" name="Google Shape;661;p4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Upper Bounds domain</a:t>
            </a:r>
            <a:endParaRPr/>
          </a:p>
        </p:txBody>
      </p:sp>
      <p:sp>
        <p:nvSpPr>
          <p:cNvPr id="667" name="Google Shape;667;p49"/>
          <p:cNvSpPr txBox="1"/>
          <p:nvPr>
            <p:ph idx="1" type="body"/>
          </p:nvPr>
        </p:nvSpPr>
        <p:spPr>
          <a:xfrm>
            <a:off x="471900" y="988875"/>
            <a:ext cx="82221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domain of Upper Bounds keep tracks of relations of the form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x &lt; y</a:t>
            </a:r>
            <a:endParaRPr sz="16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Despite this, it has a convenient non-relational-like representation:</a:t>
            </a:r>
            <a:endParaRPr sz="16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668" name="Google Shape;668;p4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9" name="Google Shape;669;p49"/>
          <p:cNvSpPr txBox="1"/>
          <p:nvPr/>
        </p:nvSpPr>
        <p:spPr>
          <a:xfrm>
            <a:off x="2506900" y="2180275"/>
            <a:ext cx="16335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↦ {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↦ {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w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9"/>
          <p:cNvSpPr txBox="1"/>
          <p:nvPr/>
        </p:nvSpPr>
        <p:spPr>
          <a:xfrm>
            <a:off x="5164400" y="2250625"/>
            <a:ext cx="16335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 &lt; 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 &lt; z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 &lt; w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9"/>
          <p:cNvSpPr/>
          <p:nvPr/>
        </p:nvSpPr>
        <p:spPr>
          <a:xfrm>
            <a:off x="2346100" y="2270725"/>
            <a:ext cx="160800" cy="86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9"/>
          <p:cNvSpPr/>
          <p:nvPr/>
        </p:nvSpPr>
        <p:spPr>
          <a:xfrm rot="10800000">
            <a:off x="3632350" y="2270725"/>
            <a:ext cx="160800" cy="86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9"/>
          <p:cNvSpPr/>
          <p:nvPr/>
        </p:nvSpPr>
        <p:spPr>
          <a:xfrm>
            <a:off x="4043275" y="2648875"/>
            <a:ext cx="957300" cy="107100"/>
          </a:xfrm>
          <a:prstGeom prst="rightArrow">
            <a:avLst>
              <a:gd fmla="val 26284" name="adj1"/>
              <a:gd fmla="val 10179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9"/>
          <p:cNvSpPr txBox="1"/>
          <p:nvPr/>
        </p:nvSpPr>
        <p:spPr>
          <a:xfrm>
            <a:off x="1095075" y="3620475"/>
            <a:ext cx="697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 expressions to look at are in conditionals! 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We have to use assume() instead of eval()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Upper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Bounds domain</a:t>
            </a:r>
            <a:endParaRPr/>
          </a:p>
        </p:txBody>
      </p:sp>
      <p:sp>
        <p:nvSpPr>
          <p:cNvPr id="680" name="Google Shape;680;p5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p50"/>
          <p:cNvSpPr txBox="1"/>
          <p:nvPr/>
        </p:nvSpPr>
        <p:spPr>
          <a:xfrm>
            <a:off x="7406650" y="1328963"/>
            <a:ext cx="40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∅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50"/>
          <p:cNvSpPr txBox="1"/>
          <p:nvPr/>
        </p:nvSpPr>
        <p:spPr>
          <a:xfrm>
            <a:off x="7135450" y="3488738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丄</a:t>
            </a:r>
            <a:endParaRPr b="1" sz="1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0"/>
          <p:cNvSpPr txBox="1"/>
          <p:nvPr/>
        </p:nvSpPr>
        <p:spPr>
          <a:xfrm>
            <a:off x="6574775" y="2048888"/>
            <a:ext cx="592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50"/>
          <p:cNvSpPr txBox="1"/>
          <p:nvPr/>
        </p:nvSpPr>
        <p:spPr>
          <a:xfrm>
            <a:off x="7356875" y="2048888"/>
            <a:ext cx="507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{x}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50"/>
          <p:cNvSpPr txBox="1"/>
          <p:nvPr/>
        </p:nvSpPr>
        <p:spPr>
          <a:xfrm>
            <a:off x="8075850" y="2048888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686;p50"/>
          <p:cNvCxnSpPr>
            <a:stCxn id="681" idx="2"/>
            <a:endCxn id="684" idx="0"/>
          </p:cNvCxnSpPr>
          <p:nvPr/>
        </p:nvCxnSpPr>
        <p:spPr>
          <a:xfrm>
            <a:off x="7610800" y="1654763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7" name="Google Shape;687;p50"/>
          <p:cNvCxnSpPr>
            <a:stCxn id="683" idx="0"/>
            <a:endCxn id="681" idx="2"/>
          </p:cNvCxnSpPr>
          <p:nvPr/>
        </p:nvCxnSpPr>
        <p:spPr>
          <a:xfrm flipH="1" rot="10800000">
            <a:off x="6871175" y="1654688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8" name="Google Shape;688;p50"/>
          <p:cNvCxnSpPr>
            <a:stCxn id="685" idx="0"/>
            <a:endCxn id="681" idx="2"/>
          </p:cNvCxnSpPr>
          <p:nvPr/>
        </p:nvCxnSpPr>
        <p:spPr>
          <a:xfrm rot="10800000">
            <a:off x="7610700" y="1654688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9" name="Google Shape;689;p50"/>
          <p:cNvSpPr txBox="1"/>
          <p:nvPr/>
        </p:nvSpPr>
        <p:spPr>
          <a:xfrm>
            <a:off x="6585788" y="2768800"/>
            <a:ext cx="592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0"/>
          <p:cNvSpPr txBox="1"/>
          <p:nvPr/>
        </p:nvSpPr>
        <p:spPr>
          <a:xfrm>
            <a:off x="7257279" y="2768813"/>
            <a:ext cx="706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{x,y}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0"/>
          <p:cNvSpPr txBox="1"/>
          <p:nvPr/>
        </p:nvSpPr>
        <p:spPr>
          <a:xfrm>
            <a:off x="8086863" y="2768800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2" name="Google Shape;692;p50"/>
          <p:cNvCxnSpPr>
            <a:stCxn id="684" idx="2"/>
            <a:endCxn id="690" idx="0"/>
          </p:cNvCxnSpPr>
          <p:nvPr/>
        </p:nvCxnSpPr>
        <p:spPr>
          <a:xfrm>
            <a:off x="7610675" y="2374688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3" name="Google Shape;693;p50"/>
          <p:cNvCxnSpPr>
            <a:stCxn id="684" idx="2"/>
            <a:endCxn id="689" idx="0"/>
          </p:cNvCxnSpPr>
          <p:nvPr/>
        </p:nvCxnSpPr>
        <p:spPr>
          <a:xfrm flipH="1">
            <a:off x="6882275" y="2374688"/>
            <a:ext cx="7284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50"/>
          <p:cNvCxnSpPr>
            <a:stCxn id="684" idx="2"/>
            <a:endCxn id="691" idx="0"/>
          </p:cNvCxnSpPr>
          <p:nvPr/>
        </p:nvCxnSpPr>
        <p:spPr>
          <a:xfrm>
            <a:off x="7610675" y="2374688"/>
            <a:ext cx="7506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50"/>
          <p:cNvCxnSpPr>
            <a:stCxn id="690" idx="2"/>
            <a:endCxn id="682" idx="0"/>
          </p:cNvCxnSpPr>
          <p:nvPr/>
        </p:nvCxnSpPr>
        <p:spPr>
          <a:xfrm>
            <a:off x="7610679" y="3094613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50"/>
          <p:cNvCxnSpPr>
            <a:stCxn id="690" idx="0"/>
            <a:endCxn id="683" idx="2"/>
          </p:cNvCxnSpPr>
          <p:nvPr/>
        </p:nvCxnSpPr>
        <p:spPr>
          <a:xfrm rot="10800000">
            <a:off x="6871179" y="2374613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7" name="Google Shape;697;p50"/>
          <p:cNvCxnSpPr>
            <a:stCxn id="690" idx="0"/>
            <a:endCxn id="685" idx="2"/>
          </p:cNvCxnSpPr>
          <p:nvPr/>
        </p:nvCxnSpPr>
        <p:spPr>
          <a:xfrm flipH="1" rot="10800000">
            <a:off x="7610679" y="2374613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Google Shape;698;p50"/>
          <p:cNvCxnSpPr>
            <a:stCxn id="689" idx="2"/>
            <a:endCxn id="682" idx="0"/>
          </p:cNvCxnSpPr>
          <p:nvPr/>
        </p:nvCxnSpPr>
        <p:spPr>
          <a:xfrm>
            <a:off x="6882188" y="3094600"/>
            <a:ext cx="7287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9" name="Google Shape;699;p50"/>
          <p:cNvCxnSpPr>
            <a:stCxn id="682" idx="0"/>
            <a:endCxn id="691" idx="2"/>
          </p:cNvCxnSpPr>
          <p:nvPr/>
        </p:nvCxnSpPr>
        <p:spPr>
          <a:xfrm flipH="1" rot="10800000">
            <a:off x="7610800" y="3094538"/>
            <a:ext cx="7503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705" name="Google Shape;705;p51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Products and relational analyses: the domain of Pentagons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706" name="Google Shape;706;p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some motivations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1900" y="988875"/>
            <a:ext cx="8222100" cy="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When we met, we did not have an analyzer to work with</a:t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60950" y="3946010"/>
            <a:ext cx="8222100" cy="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</a:t>
            </a:r>
            <a:r>
              <a:rPr lang="en"/>
              <a:t>nd what we found in the literature was not what we wanted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392149"/>
            <a:ext cx="82221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aimed at a tool that was good for our </a:t>
            </a:r>
            <a:r>
              <a:rPr b="1" lang="en"/>
              <a:t>research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different properties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different programming languages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build upon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2789850"/>
            <a:ext cx="8222100" cy="11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but also good for our </a:t>
            </a:r>
            <a:r>
              <a:rPr b="1" lang="en"/>
              <a:t>teaching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short pickup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implementations close to their formal definition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 in LiSA</a:t>
            </a:r>
            <a:endParaRPr/>
          </a:p>
        </p:txBody>
      </p:sp>
      <p:sp>
        <p:nvSpPr>
          <p:cNvPr id="712" name="Google Shape;712;p52"/>
          <p:cNvSpPr txBox="1"/>
          <p:nvPr>
            <p:ph idx="1" type="body"/>
          </p:nvPr>
        </p:nvSpPr>
        <p:spPr>
          <a:xfrm>
            <a:off x="471900" y="988875"/>
            <a:ext cx="82221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product is a combination of two or more analyses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run independently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might exchange information</a:t>
            </a:r>
            <a:endParaRPr/>
          </a:p>
        </p:txBody>
      </p:sp>
      <p:sp>
        <p:nvSpPr>
          <p:cNvPr id="713" name="Google Shape;713;p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4" name="Google Shape;714;p52"/>
          <p:cNvSpPr txBox="1"/>
          <p:nvPr>
            <p:ph idx="1" type="body"/>
          </p:nvPr>
        </p:nvSpPr>
        <p:spPr>
          <a:xfrm>
            <a:off x="460950" y="2216775"/>
            <a:ext cx="82221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Regardless of the formalism, products in LiSA are just “nested” analyses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define the individual analyses beforehand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define the product as a new analysis that contains the client ones </a:t>
            </a:r>
            <a:r>
              <a:rPr b="1" lang="en"/>
              <a:t>in its state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This maintains modularity!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domain</a:t>
            </a:r>
            <a:endParaRPr/>
          </a:p>
        </p:txBody>
      </p:sp>
      <p:sp>
        <p:nvSpPr>
          <p:cNvPr id="720" name="Google Shape;720;p53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abstract domain is a numerical analysis that: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</a:t>
            </a:r>
            <a:r>
              <a:rPr b="1" lang="en"/>
              <a:t>relational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built as a </a:t>
            </a:r>
            <a:r>
              <a:rPr b="1" lang="en"/>
              <a:t>reduced product</a:t>
            </a:r>
            <a:r>
              <a:rPr lang="en"/>
              <a:t> </a:t>
            </a:r>
            <a:endParaRPr/>
          </a:p>
        </p:txBody>
      </p:sp>
      <p:sp>
        <p:nvSpPr>
          <p:cNvPr id="721" name="Google Shape;721;p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2" name="Google Shape;7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675" y="2402252"/>
            <a:ext cx="6932650" cy="18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53"/>
          <p:cNvSpPr txBox="1"/>
          <p:nvPr/>
        </p:nvSpPr>
        <p:spPr>
          <a:xfrm>
            <a:off x="2153775" y="1453450"/>
            <a:ext cx="461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➡ we cannot implement it as a NRVD!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3"/>
          <p:cNvSpPr txBox="1"/>
          <p:nvPr/>
        </p:nvSpPr>
        <p:spPr>
          <a:xfrm>
            <a:off x="3696475" y="1771775"/>
            <a:ext cx="461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➡ we can implement it modularly!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domain</a:t>
            </a:r>
            <a:endParaRPr/>
          </a:p>
        </p:txBody>
      </p:sp>
      <p:sp>
        <p:nvSpPr>
          <p:cNvPr id="730" name="Google Shape;730;p5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736" name="Google Shape;736;p5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737" name="Google Shape;737;p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</a:t>
            </a:r>
            <a:endParaRPr/>
          </a:p>
        </p:txBody>
      </p:sp>
      <p:sp>
        <p:nvSpPr>
          <p:cNvPr id="743" name="Google Shape;743;p56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Flow analyses aim at understanding how data flows from a location to another during the execution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does not care about values, but </a:t>
            </a:r>
            <a:r>
              <a:rPr b="1" lang="en"/>
              <a:t>how</a:t>
            </a:r>
            <a:r>
              <a:rPr lang="en"/>
              <a:t> they are computed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Taint analysis is one instance of Information Flow that only considers </a:t>
            </a:r>
            <a:r>
              <a:rPr i="1" lang="en"/>
              <a:t>explicit flows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mark relevant values as tainted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mark variables as tainted when they are assigned a tainted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analysis, we check where that taintedness reached</a:t>
            </a:r>
            <a:endParaRPr/>
          </a:p>
        </p:txBody>
      </p:sp>
      <p:sp>
        <p:nvSpPr>
          <p:cNvPr id="744" name="Google Shape;744;p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7"/>
          <p:cNvSpPr/>
          <p:nvPr/>
        </p:nvSpPr>
        <p:spPr>
          <a:xfrm>
            <a:off x="3729875" y="1944525"/>
            <a:ext cx="134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7"/>
          <p:cNvSpPr/>
          <p:nvPr/>
        </p:nvSpPr>
        <p:spPr>
          <a:xfrm>
            <a:off x="3729875" y="2176950"/>
            <a:ext cx="134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7"/>
          <p:cNvSpPr/>
          <p:nvPr/>
        </p:nvSpPr>
        <p:spPr>
          <a:xfrm>
            <a:off x="1731975" y="217695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7"/>
          <p:cNvSpPr/>
          <p:nvPr/>
        </p:nvSpPr>
        <p:spPr>
          <a:xfrm>
            <a:off x="1731975" y="1944525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7"/>
          <p:cNvSpPr/>
          <p:nvPr/>
        </p:nvSpPr>
        <p:spPr>
          <a:xfrm>
            <a:off x="5681050" y="259470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7"/>
          <p:cNvSpPr/>
          <p:nvPr/>
        </p:nvSpPr>
        <p:spPr>
          <a:xfrm>
            <a:off x="6961250" y="236275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7"/>
          <p:cNvSpPr/>
          <p:nvPr/>
        </p:nvSpPr>
        <p:spPr>
          <a:xfrm>
            <a:off x="1731975" y="2362750"/>
            <a:ext cx="548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7"/>
          <p:cNvSpPr/>
          <p:nvPr/>
        </p:nvSpPr>
        <p:spPr>
          <a:xfrm>
            <a:off x="4479825" y="3869200"/>
            <a:ext cx="59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7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protected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00F0"/>
                </a:solidFill>
                <a:latin typeface="Roboto Mono"/>
                <a:ea typeface="Roboto Mono"/>
                <a:cs typeface="Roboto Mono"/>
                <a:sym typeface="Roboto Mono"/>
              </a:rPr>
              <a:t>doPost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HttpServletRequest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HttpServletResponse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response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      throws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ServletException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IOException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success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400">
                <a:solidFill>
                  <a:srgbClr val="20109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username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getParameter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"username"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password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getParameter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"password"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"SELECT * FROM users WHERE username='"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username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"' and password='"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password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201090"/>
                </a:solidFill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Connection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conn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DriverManager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getConnection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"jdbc:mysql://"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+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DB_URL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DB_USER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DB_PWD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conn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createStatement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ResultSet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executeQuery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i="1" lang="en" sz="1400">
                <a:solidFill>
                  <a:srgbClr val="A05000"/>
                </a:solidFill>
                <a:latin typeface="Roboto Mono"/>
                <a:ea typeface="Roboto Mono"/>
                <a:cs typeface="Roboto Mono"/>
                <a:sym typeface="Roboto Mono"/>
              </a:rPr>
              <a:t>// </a:t>
            </a:r>
            <a:r>
              <a:rPr i="1" lang="en" sz="1400">
                <a:solidFill>
                  <a:srgbClr val="A05000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58" name="Google Shape;758;p57"/>
          <p:cNvSpPr/>
          <p:nvPr/>
        </p:nvSpPr>
        <p:spPr>
          <a:xfrm>
            <a:off x="2880350" y="1937950"/>
            <a:ext cx="3564000" cy="42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practical example: SQL Injections</a:t>
            </a:r>
            <a:endParaRPr/>
          </a:p>
        </p:txBody>
      </p:sp>
      <p:sp>
        <p:nvSpPr>
          <p:cNvPr id="760" name="Google Shape;760;p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1" name="Google Shape;761;p57"/>
          <p:cNvSpPr txBox="1"/>
          <p:nvPr/>
        </p:nvSpPr>
        <p:spPr>
          <a:xfrm>
            <a:off x="5681050" y="1314075"/>
            <a:ext cx="2109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User input: this is dangerous!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7"/>
          <p:cNvSpPr/>
          <p:nvPr/>
        </p:nvSpPr>
        <p:spPr>
          <a:xfrm>
            <a:off x="2548250" y="3836075"/>
            <a:ext cx="2648400" cy="265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7"/>
          <p:cNvSpPr txBox="1"/>
          <p:nvPr/>
        </p:nvSpPr>
        <p:spPr>
          <a:xfrm>
            <a:off x="5196650" y="3637025"/>
            <a:ext cx="2514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Security hotspot: 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nput must not be given by user!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Taint analysis</a:t>
            </a:r>
            <a:endParaRPr/>
          </a:p>
        </p:txBody>
      </p:sp>
      <p:sp>
        <p:nvSpPr>
          <p:cNvPr id="769" name="Google Shape;769;p58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 can be implemented in different ways (e.g., boolean formulas)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implement it as a non-relational domain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bit of taintedness per variable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use </a:t>
            </a:r>
            <a:r>
              <a:rPr b="1" lang="en"/>
              <a:t>annotations</a:t>
            </a:r>
            <a:r>
              <a:rPr lang="en"/>
              <a:t> for detecting sources!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 the analysis, we will run a </a:t>
            </a:r>
            <a:r>
              <a:rPr b="1" lang="en"/>
              <a:t>semantic check</a:t>
            </a:r>
            <a:r>
              <a:rPr lang="en"/>
              <a:t> to find dangerous sinks!</a:t>
            </a:r>
            <a:endParaRPr/>
          </a:p>
        </p:txBody>
      </p:sp>
      <p:sp>
        <p:nvSpPr>
          <p:cNvPr id="770" name="Google Shape;770;p5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</a:t>
            </a:r>
            <a:endParaRPr/>
          </a:p>
        </p:txBody>
      </p:sp>
      <p:sp>
        <p:nvSpPr>
          <p:cNvPr id="776" name="Google Shape;776;p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82" name="Google Shape;782;p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6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saw today has been taught to Master’s students for </a:t>
            </a:r>
            <a:r>
              <a:rPr b="1" lang="en"/>
              <a:t>4 years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able to implement simple value abstractions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we are also using LiSA for </a:t>
            </a:r>
            <a:r>
              <a:rPr b="1" lang="en"/>
              <a:t>research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of blockchain-related Go vulnerabilities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analysis of data-science Python programs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</a:t>
            </a:r>
            <a:r>
              <a:rPr lang="en"/>
              <a:t>works</a:t>
            </a:r>
            <a:r>
              <a:rPr lang="en"/>
              <a:t> on EVM bytecode, Michelson bytecode, Rust, LLVM, 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But there is still a lot to do!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1"/>
          <p:cNvSpPr txBox="1"/>
          <p:nvPr>
            <p:ph type="title"/>
          </p:nvPr>
        </p:nvSpPr>
        <p:spPr>
          <a:xfrm>
            <a:off x="475500" y="5727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89" name="Google Shape;789;p6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0" name="Google Shape;790;p61"/>
          <p:cNvSpPr txBox="1"/>
          <p:nvPr>
            <p:ph idx="1" type="body"/>
          </p:nvPr>
        </p:nvSpPr>
        <p:spPr>
          <a:xfrm>
            <a:off x="475500" y="2618825"/>
            <a:ext cx="82221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LiSA’s website</a:t>
            </a:r>
            <a:r>
              <a:rPr lang="en" sz="1400"/>
              <a:t>  -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LiSA on GitHub</a:t>
            </a:r>
            <a:r>
              <a:rPr lang="en" sz="1400"/>
              <a:t> -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SSV r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esearch group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Today’s code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00"/>
              <a:t>If you are interested for teaching and/or research, get in touch with us!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luca.negrini@unive.it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motivations to requirements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796150" y="1154225"/>
            <a:ext cx="3608100" cy="1497000"/>
          </a:xfrm>
          <a:prstGeom prst="roundRect">
            <a:avLst>
              <a:gd fmla="val 932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rot="5400000">
            <a:off x="2428601" y="1561676"/>
            <a:ext cx="343200" cy="335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723200" y="1205425"/>
            <a:ext cx="3608100" cy="45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23200" y="1205300"/>
            <a:ext cx="3597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properties</a:t>
            </a:r>
            <a:endParaRPr sz="2000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796150" y="1836950"/>
            <a:ext cx="3608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Generic analysis engine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Pluggable </a:t>
            </a: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implementations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4739850" y="1154225"/>
            <a:ext cx="3608100" cy="1497000"/>
          </a:xfrm>
          <a:prstGeom prst="roundRect">
            <a:avLst>
              <a:gd fmla="val 9674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5400000">
            <a:off x="6372302" y="1561676"/>
            <a:ext cx="343200" cy="335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4668375" y="1205425"/>
            <a:ext cx="3608100" cy="45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4752450" y="1205425"/>
            <a:ext cx="3524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languages</a:t>
            </a:r>
            <a:endParaRPr sz="2000">
              <a:solidFill>
                <a:schemeClr val="dk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739850" y="1901125"/>
            <a:ext cx="36081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fixed input representation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 semantic assumptions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796150" y="2843975"/>
            <a:ext cx="7551900" cy="1562100"/>
          </a:xfrm>
          <a:prstGeom prst="roundRect">
            <a:avLst>
              <a:gd fmla="val 8884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5400000">
            <a:off x="4400401" y="3252526"/>
            <a:ext cx="343200" cy="335700"/>
          </a:xfrm>
          <a:prstGeom prst="rightArrow">
            <a:avLst>
              <a:gd fmla="val 34239" name="adj1"/>
              <a:gd fmla="val 57035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12425" y="2893100"/>
            <a:ext cx="7551900" cy="456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796150" y="2893175"/>
            <a:ext cx="7479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build upon, short pickup time, implementation ≈ definition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712425" y="3591974"/>
            <a:ext cx="76191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Modular infrastructure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Reusable analysis components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Single responsibility of analysis components</a:t>
            </a:r>
            <a:endParaRPr sz="13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519625" y="1007700"/>
            <a:ext cx="6637500" cy="3128100"/>
          </a:xfrm>
          <a:prstGeom prst="roundRect">
            <a:avLst>
              <a:gd fmla="val 8832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is a library</a:t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8" title="green-title-no-bg-cropp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9041" y="2392614"/>
            <a:ext cx="2185122" cy="83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477" y="252055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2300" y="248140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9205" y="2651525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4775" y="1121600"/>
            <a:ext cx="655549" cy="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 rot="5400000">
            <a:off x="5063275" y="2218525"/>
            <a:ext cx="236700" cy="2533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719250" y="3483025"/>
            <a:ext cx="2946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eneric analysis engine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pre-developed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607075" y="1121600"/>
            <a:ext cx="27276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configuration parameters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omponents selection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lug-in new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918075" y="3120175"/>
            <a:ext cx="1284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arnings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nd outputs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5375" y="2481425"/>
            <a:ext cx="655549" cy="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226100" y="3120175"/>
            <a:ext cx="990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308000" y="3120175"/>
            <a:ext cx="990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nputs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329830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644842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4915600" y="2019975"/>
            <a:ext cx="5319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805522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151113" y="2811425"/>
            <a:ext cx="4560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2204875" y="2811425"/>
            <a:ext cx="2427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530925" y="969200"/>
            <a:ext cx="20058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Full analyzer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the high-level architecture of LiSA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Call resolution and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Statement rewriting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Memory abstraction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Value abstraction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first value analysis: the domain of Signs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simple </a:t>
            </a:r>
            <a:r>
              <a:rPr lang="en"/>
              <a:t>relational analysis</a:t>
            </a:r>
            <a:r>
              <a:rPr lang="en"/>
              <a:t>: the domain of Upper bounds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Products and relational analyses: the domain of Pentagons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Information flow: the Taint analysis</a:t>
            </a:r>
            <a:endParaRPr/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471900" y="3885500"/>
            <a:ext cx="7878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Questions make me happy: please ask at any time!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Understand</a:t>
            </a:r>
            <a:r>
              <a:rPr lang="en">
                <a:solidFill>
                  <a:schemeClr val="accent2"/>
                </a:solidFill>
              </a:rPr>
              <a:t> the high-level architecture of LiSA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159" name="Google Shape;159;p21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21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163" name="Google Shape;163;p21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6" name="Google Shape;166;p21"/>
          <p:cNvCxnSpPr>
            <a:stCxn id="161" idx="2"/>
            <a:endCxn id="165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7" name="Google Shape;167;p21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168" name="Google Shape;168;p21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1" name="Google Shape;171;p21"/>
          <p:cNvCxnSpPr>
            <a:stCxn id="165" idx="2"/>
            <a:endCxn id="170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1"/>
          <p:cNvSpPr txBox="1"/>
          <p:nvPr/>
        </p:nvSpPr>
        <p:spPr>
          <a:xfrm>
            <a:off x="2814850" y="1208400"/>
            <a:ext cx="5821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Frontends are parsers that: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provide the definition of the language semantics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rovide the semantics of each instruction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ompile the source code to a LiSA program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872200" y="2559875"/>
            <a:ext cx="5821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Why CFGs?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to get rid of control flow!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easy to compute fixpoints over graphs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can be produced in isolation by each frontend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easily extensible…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429675" y="3629850"/>
            <a:ext cx="172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Material">
      <a:dk1>
        <a:srgbClr val="4285F4"/>
      </a:dk1>
      <a:lt1>
        <a:srgbClr val="FFFFFF"/>
      </a:lt1>
      <a:dk2>
        <a:srgbClr val="000000"/>
      </a:dk2>
      <a:lt2>
        <a:srgbClr val="424242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DB4437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